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Sunday" charset="1" panose="00000500000000000000"/>
      <p:regular r:id="rId27"/>
    </p:embeddedFont>
    <p:embeddedFont>
      <p:font typeface="Rosario" charset="1" panose="02000503040000020003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notesMasters/notesMaster1.xml" Type="http://schemas.openxmlformats.org/officeDocument/2006/relationships/notesMaster"/><Relationship Id="rId29" Target="theme/theme2.xml" Type="http://schemas.openxmlformats.org/officeDocument/2006/relationships/theme"/><Relationship Id="rId3" Target="viewProps.xml" Type="http://schemas.openxmlformats.org/officeDocument/2006/relationships/viewProps"/><Relationship Id="rId30" Target="notesSlides/notesSlide1.xml" Type="http://schemas.openxmlformats.org/officeDocument/2006/relationships/notesSlide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5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5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5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5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6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6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6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6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6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3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3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svg" Type="http://schemas.openxmlformats.org/officeDocument/2006/relationships/image"/><Relationship Id="rId12" Target="../media/image47.png" Type="http://schemas.openxmlformats.org/officeDocument/2006/relationships/image"/><Relationship Id="rId13" Target="../media/image48.png" Type="http://schemas.openxmlformats.org/officeDocument/2006/relationships/image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43.png" Type="http://schemas.openxmlformats.org/officeDocument/2006/relationships/image"/><Relationship Id="rId9" Target="../media/image4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svg" Type="http://schemas.openxmlformats.org/officeDocument/2006/relationships/image"/><Relationship Id="rId12" Target="../media/image53.png" Type="http://schemas.openxmlformats.org/officeDocument/2006/relationships/image"/><Relationship Id="rId13" Target="../media/image5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49.png" Type="http://schemas.openxmlformats.org/officeDocument/2006/relationships/image"/><Relationship Id="rId7" Target="../media/image50.sv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2267834" y="0"/>
            <a:ext cx="6020166" cy="2714547"/>
          </a:xfrm>
          <a:custGeom>
            <a:avLst/>
            <a:gdLst/>
            <a:ahLst/>
            <a:cxnLst/>
            <a:rect r="r" b="b" t="t" l="l"/>
            <a:pathLst>
              <a:path h="2714547" w="6020166">
                <a:moveTo>
                  <a:pt x="0" y="2714547"/>
                </a:moveTo>
                <a:lnTo>
                  <a:pt x="6020166" y="2714547"/>
                </a:lnTo>
                <a:lnTo>
                  <a:pt x="6020166" y="0"/>
                </a:lnTo>
                <a:lnTo>
                  <a:pt x="0" y="0"/>
                </a:lnTo>
                <a:lnTo>
                  <a:pt x="0" y="271454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346277" y="7704836"/>
            <a:ext cx="7732172" cy="3106927"/>
          </a:xfrm>
          <a:custGeom>
            <a:avLst/>
            <a:gdLst/>
            <a:ahLst/>
            <a:cxnLst/>
            <a:rect r="r" b="b" t="t" l="l"/>
            <a:pathLst>
              <a:path h="3106927" w="7732172">
                <a:moveTo>
                  <a:pt x="7732173" y="0"/>
                </a:moveTo>
                <a:lnTo>
                  <a:pt x="0" y="0"/>
                </a:lnTo>
                <a:lnTo>
                  <a:pt x="0" y="3106928"/>
                </a:lnTo>
                <a:lnTo>
                  <a:pt x="7732173" y="3106928"/>
                </a:lnTo>
                <a:lnTo>
                  <a:pt x="773217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88165" y="-1044642"/>
            <a:ext cx="3001583" cy="3004662"/>
          </a:xfrm>
          <a:custGeom>
            <a:avLst/>
            <a:gdLst/>
            <a:ahLst/>
            <a:cxnLst/>
            <a:rect r="r" b="b" t="t" l="l"/>
            <a:pathLst>
              <a:path h="3004662" w="3001583">
                <a:moveTo>
                  <a:pt x="0" y="0"/>
                </a:moveTo>
                <a:lnTo>
                  <a:pt x="3001584" y="0"/>
                </a:lnTo>
                <a:lnTo>
                  <a:pt x="3001584" y="3004662"/>
                </a:lnTo>
                <a:lnTo>
                  <a:pt x="0" y="30046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81251" y="7447116"/>
            <a:ext cx="3060897" cy="2992284"/>
          </a:xfrm>
          <a:custGeom>
            <a:avLst/>
            <a:gdLst/>
            <a:ahLst/>
            <a:cxnLst/>
            <a:rect r="r" b="b" t="t" l="l"/>
            <a:pathLst>
              <a:path h="2992284" w="3060897">
                <a:moveTo>
                  <a:pt x="0" y="0"/>
                </a:moveTo>
                <a:lnTo>
                  <a:pt x="3060898" y="0"/>
                </a:lnTo>
                <a:lnTo>
                  <a:pt x="3060898" y="2992284"/>
                </a:lnTo>
                <a:lnTo>
                  <a:pt x="0" y="29922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28851" y="7294716"/>
            <a:ext cx="3060897" cy="2992284"/>
          </a:xfrm>
          <a:custGeom>
            <a:avLst/>
            <a:gdLst/>
            <a:ahLst/>
            <a:cxnLst/>
            <a:rect r="r" b="b" t="t" l="l"/>
            <a:pathLst>
              <a:path h="2992284" w="3060897">
                <a:moveTo>
                  <a:pt x="0" y="0"/>
                </a:moveTo>
                <a:lnTo>
                  <a:pt x="3060898" y="0"/>
                </a:lnTo>
                <a:lnTo>
                  <a:pt x="3060898" y="2992284"/>
                </a:lnTo>
                <a:lnTo>
                  <a:pt x="0" y="29922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-700126"/>
            <a:ext cx="4198776" cy="4114800"/>
          </a:xfrm>
          <a:custGeom>
            <a:avLst/>
            <a:gdLst/>
            <a:ahLst/>
            <a:cxnLst/>
            <a:rect r="r" b="b" t="t" l="l"/>
            <a:pathLst>
              <a:path h="4114800" w="4198776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670306">
            <a:off x="14726548" y="1077050"/>
            <a:ext cx="1440796" cy="1464476"/>
          </a:xfrm>
          <a:custGeom>
            <a:avLst/>
            <a:gdLst/>
            <a:ahLst/>
            <a:cxnLst/>
            <a:rect r="r" b="b" t="t" l="l"/>
            <a:pathLst>
              <a:path h="1464476" w="1440796">
                <a:moveTo>
                  <a:pt x="0" y="0"/>
                </a:moveTo>
                <a:lnTo>
                  <a:pt x="1440795" y="0"/>
                </a:lnTo>
                <a:lnTo>
                  <a:pt x="1440795" y="1464476"/>
                </a:lnTo>
                <a:lnTo>
                  <a:pt x="0" y="146447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641085" y="7166064"/>
            <a:ext cx="3138541" cy="2815176"/>
          </a:xfrm>
          <a:custGeom>
            <a:avLst/>
            <a:gdLst/>
            <a:ahLst/>
            <a:cxnLst/>
            <a:rect r="r" b="b" t="t" l="l"/>
            <a:pathLst>
              <a:path h="2815176" w="3138541">
                <a:moveTo>
                  <a:pt x="0" y="0"/>
                </a:moveTo>
                <a:lnTo>
                  <a:pt x="3138541" y="0"/>
                </a:lnTo>
                <a:lnTo>
                  <a:pt x="3138541" y="2815176"/>
                </a:lnTo>
                <a:lnTo>
                  <a:pt x="0" y="281517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31999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793485" y="7013664"/>
            <a:ext cx="3138541" cy="2815176"/>
          </a:xfrm>
          <a:custGeom>
            <a:avLst/>
            <a:gdLst/>
            <a:ahLst/>
            <a:cxnLst/>
            <a:rect r="r" b="b" t="t" l="l"/>
            <a:pathLst>
              <a:path h="2815176" w="3138541">
                <a:moveTo>
                  <a:pt x="0" y="0"/>
                </a:moveTo>
                <a:lnTo>
                  <a:pt x="3138541" y="0"/>
                </a:lnTo>
                <a:lnTo>
                  <a:pt x="3138541" y="2815176"/>
                </a:lnTo>
                <a:lnTo>
                  <a:pt x="0" y="281517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32936" y="2339918"/>
            <a:ext cx="16010737" cy="6918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6"/>
              </a:lnSpc>
            </a:pPr>
            <a:r>
              <a:rPr lang="en-US" sz="8501">
                <a:solidFill>
                  <a:srgbClr val="A94C1A"/>
                </a:solidFill>
                <a:latin typeface="Sunday Bold"/>
              </a:rPr>
              <a:t>High Quality Protein Q8 Secondary Structure </a:t>
            </a:r>
          </a:p>
          <a:p>
            <a:pPr algn="ctr">
              <a:lnSpc>
                <a:spcPts val="9096"/>
              </a:lnSpc>
            </a:pPr>
            <a:r>
              <a:rPr lang="en-US" sz="8501">
                <a:solidFill>
                  <a:srgbClr val="A94C1A"/>
                </a:solidFill>
                <a:latin typeface="Sunday Bold"/>
              </a:rPr>
              <a:t>Prediction by Diverse Neural Network Architectures</a:t>
            </a:r>
          </a:p>
          <a:p>
            <a:pPr algn="ctr">
              <a:lnSpc>
                <a:spcPts val="9096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63945" y="-612538"/>
            <a:ext cx="2824055" cy="2533092"/>
          </a:xfrm>
          <a:custGeom>
            <a:avLst/>
            <a:gdLst/>
            <a:ahLst/>
            <a:cxnLst/>
            <a:rect r="r" b="b" t="t" l="l"/>
            <a:pathLst>
              <a:path h="2533092" w="2824055">
                <a:moveTo>
                  <a:pt x="0" y="0"/>
                </a:moveTo>
                <a:lnTo>
                  <a:pt x="2824055" y="0"/>
                </a:lnTo>
                <a:lnTo>
                  <a:pt x="2824055" y="2533092"/>
                </a:lnTo>
                <a:lnTo>
                  <a:pt x="0" y="2533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700126"/>
            <a:ext cx="3290984" cy="3225164"/>
          </a:xfrm>
          <a:custGeom>
            <a:avLst/>
            <a:gdLst/>
            <a:ahLst/>
            <a:cxnLst/>
            <a:rect r="r" b="b" t="t" l="l"/>
            <a:pathLst>
              <a:path h="3225164" w="3290984">
                <a:moveTo>
                  <a:pt x="0" y="0"/>
                </a:moveTo>
                <a:lnTo>
                  <a:pt x="3290984" y="0"/>
                </a:lnTo>
                <a:lnTo>
                  <a:pt x="3290984" y="3225164"/>
                </a:lnTo>
                <a:lnTo>
                  <a:pt x="0" y="32251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83424" y="8729878"/>
            <a:ext cx="2104576" cy="2057400"/>
          </a:xfrm>
          <a:custGeom>
            <a:avLst/>
            <a:gdLst/>
            <a:ahLst/>
            <a:cxnLst/>
            <a:rect r="r" b="b" t="t" l="l"/>
            <a:pathLst>
              <a:path h="2057400" w="2104576">
                <a:moveTo>
                  <a:pt x="0" y="0"/>
                </a:moveTo>
                <a:lnTo>
                  <a:pt x="2104576" y="0"/>
                </a:lnTo>
                <a:lnTo>
                  <a:pt x="210457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454158" y="2508752"/>
            <a:ext cx="6781554" cy="6749548"/>
            <a:chOff x="0" y="0"/>
            <a:chExt cx="9042072" cy="899939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205574" y="251253"/>
              <a:ext cx="8836498" cy="8748144"/>
              <a:chOff x="0" y="0"/>
              <a:chExt cx="1423652" cy="140941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423652" cy="1409417"/>
              </a:xfrm>
              <a:custGeom>
                <a:avLst/>
                <a:gdLst/>
                <a:ahLst/>
                <a:cxnLst/>
                <a:rect r="r" b="b" t="t" l="l"/>
                <a:pathLst>
                  <a:path h="1409417" w="1423652">
                    <a:moveTo>
                      <a:pt x="73045" y="0"/>
                    </a:moveTo>
                    <a:lnTo>
                      <a:pt x="1350608" y="0"/>
                    </a:lnTo>
                    <a:cubicBezTo>
                      <a:pt x="1390949" y="0"/>
                      <a:pt x="1423652" y="32703"/>
                      <a:pt x="1423652" y="73045"/>
                    </a:cubicBezTo>
                    <a:lnTo>
                      <a:pt x="1423652" y="1336373"/>
                    </a:lnTo>
                    <a:cubicBezTo>
                      <a:pt x="1423652" y="1376714"/>
                      <a:pt x="1390949" y="1409417"/>
                      <a:pt x="1350608" y="1409417"/>
                    </a:cubicBezTo>
                    <a:lnTo>
                      <a:pt x="73045" y="1409417"/>
                    </a:lnTo>
                    <a:cubicBezTo>
                      <a:pt x="32703" y="1409417"/>
                      <a:pt x="0" y="1376714"/>
                      <a:pt x="0" y="1336373"/>
                    </a:cubicBezTo>
                    <a:lnTo>
                      <a:pt x="0" y="73045"/>
                    </a:lnTo>
                    <a:cubicBezTo>
                      <a:pt x="0" y="32703"/>
                      <a:pt x="32703" y="0"/>
                      <a:pt x="73045" y="0"/>
                    </a:cubicBezTo>
                    <a:close/>
                  </a:path>
                </a:pathLst>
              </a:custGeom>
              <a:solidFill>
                <a:srgbClr val="A6A6A6">
                  <a:alpha val="27843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1423652" cy="14475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8836498" cy="8748144"/>
              <a:chOff x="0" y="0"/>
              <a:chExt cx="1423652" cy="140941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423652" cy="1409417"/>
              </a:xfrm>
              <a:custGeom>
                <a:avLst/>
                <a:gdLst/>
                <a:ahLst/>
                <a:cxnLst/>
                <a:rect r="r" b="b" t="t" l="l"/>
                <a:pathLst>
                  <a:path h="1409417" w="1423652">
                    <a:moveTo>
                      <a:pt x="73045" y="0"/>
                    </a:moveTo>
                    <a:lnTo>
                      <a:pt x="1350608" y="0"/>
                    </a:lnTo>
                    <a:cubicBezTo>
                      <a:pt x="1390949" y="0"/>
                      <a:pt x="1423652" y="32703"/>
                      <a:pt x="1423652" y="73045"/>
                    </a:cubicBezTo>
                    <a:lnTo>
                      <a:pt x="1423652" y="1336373"/>
                    </a:lnTo>
                    <a:cubicBezTo>
                      <a:pt x="1423652" y="1376714"/>
                      <a:pt x="1390949" y="1409417"/>
                      <a:pt x="1350608" y="1409417"/>
                    </a:cubicBezTo>
                    <a:lnTo>
                      <a:pt x="73045" y="1409417"/>
                    </a:lnTo>
                    <a:cubicBezTo>
                      <a:pt x="32703" y="1409417"/>
                      <a:pt x="0" y="1376714"/>
                      <a:pt x="0" y="1336373"/>
                    </a:cubicBezTo>
                    <a:lnTo>
                      <a:pt x="0" y="73045"/>
                    </a:lnTo>
                    <a:cubicBezTo>
                      <a:pt x="0" y="32703"/>
                      <a:pt x="32703" y="0"/>
                      <a:pt x="730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423652" cy="14475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361283" y="391391"/>
              <a:ext cx="8113932" cy="7965362"/>
              <a:chOff x="0" y="0"/>
              <a:chExt cx="1307239" cy="128330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307239" cy="1283303"/>
              </a:xfrm>
              <a:custGeom>
                <a:avLst/>
                <a:gdLst/>
                <a:ahLst/>
                <a:cxnLst/>
                <a:rect r="r" b="b" t="t" l="l"/>
                <a:pathLst>
                  <a:path h="1283303" w="1307239">
                    <a:moveTo>
                      <a:pt x="79550" y="0"/>
                    </a:moveTo>
                    <a:lnTo>
                      <a:pt x="1227690" y="0"/>
                    </a:lnTo>
                    <a:cubicBezTo>
                      <a:pt x="1248788" y="0"/>
                      <a:pt x="1269021" y="8381"/>
                      <a:pt x="1283940" y="23300"/>
                    </a:cubicBezTo>
                    <a:cubicBezTo>
                      <a:pt x="1298858" y="38218"/>
                      <a:pt x="1307239" y="58452"/>
                      <a:pt x="1307239" y="79550"/>
                    </a:cubicBezTo>
                    <a:lnTo>
                      <a:pt x="1307239" y="1203754"/>
                    </a:lnTo>
                    <a:cubicBezTo>
                      <a:pt x="1307239" y="1224851"/>
                      <a:pt x="1298858" y="1245085"/>
                      <a:pt x="1283940" y="1260004"/>
                    </a:cubicBezTo>
                    <a:cubicBezTo>
                      <a:pt x="1269021" y="1274922"/>
                      <a:pt x="1248788" y="1283303"/>
                      <a:pt x="1227690" y="1283303"/>
                    </a:cubicBezTo>
                    <a:lnTo>
                      <a:pt x="79550" y="1283303"/>
                    </a:lnTo>
                    <a:cubicBezTo>
                      <a:pt x="58452" y="1283303"/>
                      <a:pt x="38218" y="1274922"/>
                      <a:pt x="23300" y="1260004"/>
                    </a:cubicBezTo>
                    <a:cubicBezTo>
                      <a:pt x="8381" y="1245085"/>
                      <a:pt x="0" y="1224851"/>
                      <a:pt x="0" y="1203754"/>
                    </a:cubicBezTo>
                    <a:lnTo>
                      <a:pt x="0" y="79550"/>
                    </a:lnTo>
                    <a:cubicBezTo>
                      <a:pt x="0" y="58452"/>
                      <a:pt x="8381" y="38218"/>
                      <a:pt x="23300" y="23300"/>
                    </a:cubicBezTo>
                    <a:cubicBezTo>
                      <a:pt x="38218" y="8381"/>
                      <a:pt x="58452" y="0"/>
                      <a:pt x="79550" y="0"/>
                    </a:cubicBezTo>
                    <a:close/>
                  </a:path>
                </a:pathLst>
              </a:custGeom>
              <a:solidFill>
                <a:srgbClr val="F4DEC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307239" cy="13214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1735221" y="3512314"/>
            <a:ext cx="3728724" cy="3851026"/>
            <a:chOff x="0" y="0"/>
            <a:chExt cx="6350000" cy="655828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8"/>
              <a:stretch>
                <a:fillRect l="-9426" t="0" r="-9426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780420" y="1732163"/>
            <a:ext cx="8901243" cy="2470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0"/>
              </a:lnSpc>
            </a:pPr>
            <a:r>
              <a:rPr lang="en-US" sz="6000">
                <a:solidFill>
                  <a:srgbClr val="A94C1A"/>
                </a:solidFill>
                <a:latin typeface="Sunday Semi-Bold"/>
              </a:rPr>
              <a:t>Bidirectional LSTMs with Attention</a:t>
            </a:r>
          </a:p>
          <a:p>
            <a:pPr algn="l">
              <a:lnSpc>
                <a:spcPts val="642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780420" y="3617435"/>
            <a:ext cx="8901243" cy="5144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3745"/>
              </a:lnSpc>
              <a:buFont typeface="Arial"/>
              <a:buChar char="•"/>
            </a:pPr>
            <a:r>
              <a:rPr lang="en-US" sz="3500">
                <a:solidFill>
                  <a:srgbClr val="A94C1A"/>
                </a:solidFill>
                <a:latin typeface="Rosario Semi-Bold"/>
              </a:rPr>
              <a:t>Results</a:t>
            </a:r>
            <a:r>
              <a:rPr lang="en-US" sz="3500">
                <a:solidFill>
                  <a:srgbClr val="A94C1A"/>
                </a:solidFill>
                <a:latin typeface="Rosario"/>
              </a:rPr>
              <a:t>:</a:t>
            </a:r>
          </a:p>
          <a:p>
            <a:pPr algn="l" marL="1511301" indent="-503767" lvl="2">
              <a:lnSpc>
                <a:spcPts val="3745"/>
              </a:lnSpc>
              <a:buFont typeface="Arial"/>
              <a:buChar char="⚬"/>
            </a:pPr>
            <a:r>
              <a:rPr lang="en-US" sz="3500">
                <a:solidFill>
                  <a:srgbClr val="A94C1A"/>
                </a:solidFill>
                <a:latin typeface="Rosario"/>
              </a:rPr>
              <a:t>Mean Accuracy on CB513 dataset: 68.4%</a:t>
            </a:r>
          </a:p>
          <a:p>
            <a:pPr algn="l">
              <a:lnSpc>
                <a:spcPts val="3745"/>
              </a:lnSpc>
            </a:pPr>
          </a:p>
          <a:p>
            <a:pPr algn="l" marL="755651" indent="-377825" lvl="1">
              <a:lnSpc>
                <a:spcPts val="3745"/>
              </a:lnSpc>
              <a:buFont typeface="Arial"/>
              <a:buChar char="•"/>
            </a:pPr>
            <a:r>
              <a:rPr lang="en-US" sz="3500">
                <a:solidFill>
                  <a:srgbClr val="A94C1A"/>
                </a:solidFill>
                <a:latin typeface="Rosario Semi-Bold"/>
              </a:rPr>
              <a:t>Hyperparameters</a:t>
            </a:r>
            <a:r>
              <a:rPr lang="en-US" sz="3500">
                <a:solidFill>
                  <a:srgbClr val="A94C1A"/>
                </a:solidFill>
                <a:latin typeface="Rosario"/>
              </a:rPr>
              <a:t>:</a:t>
            </a:r>
          </a:p>
          <a:p>
            <a:pPr algn="l" marL="1511301" indent="-503767" lvl="2">
              <a:lnSpc>
                <a:spcPts val="3745"/>
              </a:lnSpc>
              <a:buFont typeface="Arial"/>
              <a:buChar char="⚬"/>
            </a:pPr>
            <a:r>
              <a:rPr lang="en-US" sz="3500">
                <a:solidFill>
                  <a:srgbClr val="A94C1A"/>
                </a:solidFill>
                <a:latin typeface="Rosario"/>
              </a:rPr>
              <a:t>Optimizer: RMSprop</a:t>
            </a:r>
          </a:p>
          <a:p>
            <a:pPr algn="l" marL="1511301" indent="-503767" lvl="2">
              <a:lnSpc>
                <a:spcPts val="3745"/>
              </a:lnSpc>
              <a:buFont typeface="Arial"/>
              <a:buChar char="⚬"/>
            </a:pPr>
            <a:r>
              <a:rPr lang="en-US" sz="3500">
                <a:solidFill>
                  <a:srgbClr val="A94C1A"/>
                </a:solidFill>
                <a:latin typeface="Rosario"/>
              </a:rPr>
              <a:t>Learning Rate: 0.003</a:t>
            </a:r>
          </a:p>
          <a:p>
            <a:pPr algn="l" marL="1511301" indent="-503767" lvl="2">
              <a:lnSpc>
                <a:spcPts val="3745"/>
              </a:lnSpc>
              <a:buFont typeface="Arial"/>
              <a:buChar char="⚬"/>
            </a:pPr>
            <a:r>
              <a:rPr lang="en-US" sz="3500">
                <a:solidFill>
                  <a:srgbClr val="A94C1A"/>
                </a:solidFill>
                <a:latin typeface="Rosario"/>
              </a:rPr>
              <a:t>Decay: 0.5</a:t>
            </a:r>
          </a:p>
          <a:p>
            <a:pPr algn="l" marL="1511301" indent="-503767" lvl="2">
              <a:lnSpc>
                <a:spcPts val="3745"/>
              </a:lnSpc>
              <a:buFont typeface="Arial"/>
              <a:buChar char="⚬"/>
            </a:pPr>
            <a:r>
              <a:rPr lang="en-US" sz="3500">
                <a:solidFill>
                  <a:srgbClr val="A94C1A"/>
                </a:solidFill>
                <a:latin typeface="Rosario"/>
              </a:rPr>
              <a:t>Epochs: 20</a:t>
            </a:r>
          </a:p>
          <a:p>
            <a:pPr algn="l" marL="1511301" indent="-503767" lvl="2">
              <a:lnSpc>
                <a:spcPts val="3745"/>
              </a:lnSpc>
              <a:buFont typeface="Arial"/>
              <a:buChar char="⚬"/>
            </a:pPr>
            <a:r>
              <a:rPr lang="en-US" sz="3500">
                <a:solidFill>
                  <a:srgbClr val="A94C1A"/>
                </a:solidFill>
                <a:latin typeface="Rosario"/>
              </a:rPr>
              <a:t>Batch Size: 64</a:t>
            </a:r>
          </a:p>
          <a:p>
            <a:pPr algn="l">
              <a:lnSpc>
                <a:spcPts val="3745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63945" y="-612538"/>
            <a:ext cx="2824055" cy="2533092"/>
          </a:xfrm>
          <a:custGeom>
            <a:avLst/>
            <a:gdLst/>
            <a:ahLst/>
            <a:cxnLst/>
            <a:rect r="r" b="b" t="t" l="l"/>
            <a:pathLst>
              <a:path h="2533092" w="2824055">
                <a:moveTo>
                  <a:pt x="0" y="0"/>
                </a:moveTo>
                <a:lnTo>
                  <a:pt x="2824055" y="0"/>
                </a:lnTo>
                <a:lnTo>
                  <a:pt x="2824055" y="2533092"/>
                </a:lnTo>
                <a:lnTo>
                  <a:pt x="0" y="2533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700126"/>
            <a:ext cx="3290984" cy="3225164"/>
          </a:xfrm>
          <a:custGeom>
            <a:avLst/>
            <a:gdLst/>
            <a:ahLst/>
            <a:cxnLst/>
            <a:rect r="r" b="b" t="t" l="l"/>
            <a:pathLst>
              <a:path h="3225164" w="3290984">
                <a:moveTo>
                  <a:pt x="0" y="0"/>
                </a:moveTo>
                <a:lnTo>
                  <a:pt x="3290984" y="0"/>
                </a:lnTo>
                <a:lnTo>
                  <a:pt x="3290984" y="3225164"/>
                </a:lnTo>
                <a:lnTo>
                  <a:pt x="0" y="32251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83424" y="8729878"/>
            <a:ext cx="2104576" cy="2057400"/>
          </a:xfrm>
          <a:custGeom>
            <a:avLst/>
            <a:gdLst/>
            <a:ahLst/>
            <a:cxnLst/>
            <a:rect r="r" b="b" t="t" l="l"/>
            <a:pathLst>
              <a:path h="2057400" w="2104576">
                <a:moveTo>
                  <a:pt x="0" y="0"/>
                </a:moveTo>
                <a:lnTo>
                  <a:pt x="2104576" y="0"/>
                </a:lnTo>
                <a:lnTo>
                  <a:pt x="210457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69746" y="4700536"/>
            <a:ext cx="15713678" cy="4029342"/>
          </a:xfrm>
          <a:custGeom>
            <a:avLst/>
            <a:gdLst/>
            <a:ahLst/>
            <a:cxnLst/>
            <a:rect r="r" b="b" t="t" l="l"/>
            <a:pathLst>
              <a:path h="4029342" w="15713678">
                <a:moveTo>
                  <a:pt x="0" y="0"/>
                </a:moveTo>
                <a:lnTo>
                  <a:pt x="15713678" y="0"/>
                </a:lnTo>
                <a:lnTo>
                  <a:pt x="15713678" y="4029342"/>
                </a:lnTo>
                <a:lnTo>
                  <a:pt x="0" y="40293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1824" r="0" b="-134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80420" y="1856820"/>
            <a:ext cx="13019934" cy="1245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5"/>
              </a:lnSpc>
            </a:pPr>
            <a:r>
              <a:rPr lang="en-US" sz="4500">
                <a:solidFill>
                  <a:srgbClr val="A94C1A"/>
                </a:solidFill>
                <a:latin typeface="Sunday Semi-Bold"/>
              </a:rPr>
              <a:t>Bidirectional GRU with Convolutional Blocks.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63945" y="-612538"/>
            <a:ext cx="2824055" cy="2533092"/>
          </a:xfrm>
          <a:custGeom>
            <a:avLst/>
            <a:gdLst/>
            <a:ahLst/>
            <a:cxnLst/>
            <a:rect r="r" b="b" t="t" l="l"/>
            <a:pathLst>
              <a:path h="2533092" w="2824055">
                <a:moveTo>
                  <a:pt x="0" y="0"/>
                </a:moveTo>
                <a:lnTo>
                  <a:pt x="2824055" y="0"/>
                </a:lnTo>
                <a:lnTo>
                  <a:pt x="2824055" y="2533092"/>
                </a:lnTo>
                <a:lnTo>
                  <a:pt x="0" y="2533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700126"/>
            <a:ext cx="3290984" cy="3225164"/>
          </a:xfrm>
          <a:custGeom>
            <a:avLst/>
            <a:gdLst/>
            <a:ahLst/>
            <a:cxnLst/>
            <a:rect r="r" b="b" t="t" l="l"/>
            <a:pathLst>
              <a:path h="3225164" w="3290984">
                <a:moveTo>
                  <a:pt x="0" y="0"/>
                </a:moveTo>
                <a:lnTo>
                  <a:pt x="3290984" y="0"/>
                </a:lnTo>
                <a:lnTo>
                  <a:pt x="3290984" y="3225164"/>
                </a:lnTo>
                <a:lnTo>
                  <a:pt x="0" y="32251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83424" y="8729878"/>
            <a:ext cx="2104576" cy="2057400"/>
          </a:xfrm>
          <a:custGeom>
            <a:avLst/>
            <a:gdLst/>
            <a:ahLst/>
            <a:cxnLst/>
            <a:rect r="r" b="b" t="t" l="l"/>
            <a:pathLst>
              <a:path h="2057400" w="2104576">
                <a:moveTo>
                  <a:pt x="0" y="0"/>
                </a:moveTo>
                <a:lnTo>
                  <a:pt x="2104576" y="0"/>
                </a:lnTo>
                <a:lnTo>
                  <a:pt x="210457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685021" y="2266447"/>
            <a:ext cx="6494080" cy="6463431"/>
            <a:chOff x="0" y="0"/>
            <a:chExt cx="8658774" cy="861790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196859" y="240602"/>
              <a:ext cx="8461914" cy="8377306"/>
              <a:chOff x="0" y="0"/>
              <a:chExt cx="1423652" cy="140941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423652" cy="1409417"/>
              </a:xfrm>
              <a:custGeom>
                <a:avLst/>
                <a:gdLst/>
                <a:ahLst/>
                <a:cxnLst/>
                <a:rect r="r" b="b" t="t" l="l"/>
                <a:pathLst>
                  <a:path h="1409417" w="1423652">
                    <a:moveTo>
                      <a:pt x="73045" y="0"/>
                    </a:moveTo>
                    <a:lnTo>
                      <a:pt x="1350608" y="0"/>
                    </a:lnTo>
                    <a:cubicBezTo>
                      <a:pt x="1390949" y="0"/>
                      <a:pt x="1423652" y="32703"/>
                      <a:pt x="1423652" y="73045"/>
                    </a:cubicBezTo>
                    <a:lnTo>
                      <a:pt x="1423652" y="1336373"/>
                    </a:lnTo>
                    <a:cubicBezTo>
                      <a:pt x="1423652" y="1376714"/>
                      <a:pt x="1390949" y="1409417"/>
                      <a:pt x="1350608" y="1409417"/>
                    </a:cubicBezTo>
                    <a:lnTo>
                      <a:pt x="73045" y="1409417"/>
                    </a:lnTo>
                    <a:cubicBezTo>
                      <a:pt x="32703" y="1409417"/>
                      <a:pt x="0" y="1376714"/>
                      <a:pt x="0" y="1336373"/>
                    </a:cubicBezTo>
                    <a:lnTo>
                      <a:pt x="0" y="73045"/>
                    </a:lnTo>
                    <a:cubicBezTo>
                      <a:pt x="0" y="32703"/>
                      <a:pt x="32703" y="0"/>
                      <a:pt x="73045" y="0"/>
                    </a:cubicBezTo>
                    <a:close/>
                  </a:path>
                </a:pathLst>
              </a:custGeom>
              <a:solidFill>
                <a:srgbClr val="A6A6A6">
                  <a:alpha val="27843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1423652" cy="14475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8461914" cy="8377306"/>
              <a:chOff x="0" y="0"/>
              <a:chExt cx="1423652" cy="140941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423652" cy="1409417"/>
              </a:xfrm>
              <a:custGeom>
                <a:avLst/>
                <a:gdLst/>
                <a:ahLst/>
                <a:cxnLst/>
                <a:rect r="r" b="b" t="t" l="l"/>
                <a:pathLst>
                  <a:path h="1409417" w="1423652">
                    <a:moveTo>
                      <a:pt x="73045" y="0"/>
                    </a:moveTo>
                    <a:lnTo>
                      <a:pt x="1350608" y="0"/>
                    </a:lnTo>
                    <a:cubicBezTo>
                      <a:pt x="1390949" y="0"/>
                      <a:pt x="1423652" y="32703"/>
                      <a:pt x="1423652" y="73045"/>
                    </a:cubicBezTo>
                    <a:lnTo>
                      <a:pt x="1423652" y="1336373"/>
                    </a:lnTo>
                    <a:cubicBezTo>
                      <a:pt x="1423652" y="1376714"/>
                      <a:pt x="1390949" y="1409417"/>
                      <a:pt x="1350608" y="1409417"/>
                    </a:cubicBezTo>
                    <a:lnTo>
                      <a:pt x="73045" y="1409417"/>
                    </a:lnTo>
                    <a:cubicBezTo>
                      <a:pt x="32703" y="1409417"/>
                      <a:pt x="0" y="1376714"/>
                      <a:pt x="0" y="1336373"/>
                    </a:cubicBezTo>
                    <a:lnTo>
                      <a:pt x="0" y="73045"/>
                    </a:lnTo>
                    <a:cubicBezTo>
                      <a:pt x="0" y="32703"/>
                      <a:pt x="32703" y="0"/>
                      <a:pt x="730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423652" cy="14475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345968" y="374800"/>
              <a:ext cx="7769978" cy="7627706"/>
              <a:chOff x="0" y="0"/>
              <a:chExt cx="1307239" cy="128330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307239" cy="1283303"/>
              </a:xfrm>
              <a:custGeom>
                <a:avLst/>
                <a:gdLst/>
                <a:ahLst/>
                <a:cxnLst/>
                <a:rect r="r" b="b" t="t" l="l"/>
                <a:pathLst>
                  <a:path h="1283303" w="1307239">
                    <a:moveTo>
                      <a:pt x="79550" y="0"/>
                    </a:moveTo>
                    <a:lnTo>
                      <a:pt x="1227690" y="0"/>
                    </a:lnTo>
                    <a:cubicBezTo>
                      <a:pt x="1248788" y="0"/>
                      <a:pt x="1269021" y="8381"/>
                      <a:pt x="1283940" y="23300"/>
                    </a:cubicBezTo>
                    <a:cubicBezTo>
                      <a:pt x="1298858" y="38218"/>
                      <a:pt x="1307239" y="58452"/>
                      <a:pt x="1307239" y="79550"/>
                    </a:cubicBezTo>
                    <a:lnTo>
                      <a:pt x="1307239" y="1203754"/>
                    </a:lnTo>
                    <a:cubicBezTo>
                      <a:pt x="1307239" y="1224851"/>
                      <a:pt x="1298858" y="1245085"/>
                      <a:pt x="1283940" y="1260004"/>
                    </a:cubicBezTo>
                    <a:cubicBezTo>
                      <a:pt x="1269021" y="1274922"/>
                      <a:pt x="1248788" y="1283303"/>
                      <a:pt x="1227690" y="1283303"/>
                    </a:cubicBezTo>
                    <a:lnTo>
                      <a:pt x="79550" y="1283303"/>
                    </a:lnTo>
                    <a:cubicBezTo>
                      <a:pt x="58452" y="1283303"/>
                      <a:pt x="38218" y="1274922"/>
                      <a:pt x="23300" y="1260004"/>
                    </a:cubicBezTo>
                    <a:cubicBezTo>
                      <a:pt x="8381" y="1245085"/>
                      <a:pt x="0" y="1224851"/>
                      <a:pt x="0" y="1203754"/>
                    </a:cubicBezTo>
                    <a:lnTo>
                      <a:pt x="0" y="79550"/>
                    </a:lnTo>
                    <a:cubicBezTo>
                      <a:pt x="0" y="58452"/>
                      <a:pt x="8381" y="38218"/>
                      <a:pt x="23300" y="23300"/>
                    </a:cubicBezTo>
                    <a:cubicBezTo>
                      <a:pt x="38218" y="8381"/>
                      <a:pt x="58452" y="0"/>
                      <a:pt x="79550" y="0"/>
                    </a:cubicBezTo>
                    <a:close/>
                  </a:path>
                </a:pathLst>
              </a:custGeom>
              <a:solidFill>
                <a:srgbClr val="F4DEC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307239" cy="13214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1799534" y="3552871"/>
            <a:ext cx="3650186" cy="3769912"/>
            <a:chOff x="0" y="0"/>
            <a:chExt cx="6350000" cy="655828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8"/>
              <a:stretch>
                <a:fillRect l="-56105" t="0" r="-56105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780420" y="1732163"/>
            <a:ext cx="9166845" cy="1507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46"/>
              </a:lnSpc>
            </a:pPr>
            <a:r>
              <a:rPr lang="en-US" sz="5463">
                <a:solidFill>
                  <a:srgbClr val="A94C1A"/>
                </a:solidFill>
                <a:latin typeface="Sunday Semi-Bold"/>
              </a:rPr>
              <a:t>Bidirectional GRU with Convolutional Blocks.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04674" y="3617435"/>
            <a:ext cx="9380346" cy="5146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936" indent="-377968" lvl="1">
              <a:lnSpc>
                <a:spcPts val="3746"/>
              </a:lnSpc>
              <a:buFont typeface="Arial"/>
              <a:buChar char="•"/>
            </a:pPr>
            <a:r>
              <a:rPr lang="en-US" sz="3501">
                <a:solidFill>
                  <a:srgbClr val="A94C1A"/>
                </a:solidFill>
                <a:latin typeface="Rosario Semi-Bold"/>
              </a:rPr>
              <a:t>Results</a:t>
            </a:r>
            <a:r>
              <a:rPr lang="en-US" sz="3501">
                <a:solidFill>
                  <a:srgbClr val="A94C1A"/>
                </a:solidFill>
                <a:latin typeface="Rosario"/>
              </a:rPr>
              <a:t>:</a:t>
            </a:r>
          </a:p>
          <a:p>
            <a:pPr algn="l" marL="1511871" indent="-503957" lvl="2">
              <a:lnSpc>
                <a:spcPts val="3746"/>
              </a:lnSpc>
              <a:buFont typeface="Arial"/>
              <a:buChar char="⚬"/>
            </a:pPr>
            <a:r>
              <a:rPr lang="en-US" sz="3501">
                <a:solidFill>
                  <a:srgbClr val="A94C1A"/>
                </a:solidFill>
                <a:latin typeface="Rosario"/>
              </a:rPr>
              <a:t>Mean Accuracy on CB513 dataset: 69.8%</a:t>
            </a:r>
          </a:p>
          <a:p>
            <a:pPr algn="l" marL="1511871" indent="-503957" lvl="2">
              <a:lnSpc>
                <a:spcPts val="3746"/>
              </a:lnSpc>
              <a:buFont typeface="Arial"/>
              <a:buChar char="⚬"/>
            </a:pPr>
            <a:r>
              <a:rPr lang="en-US" sz="3501">
                <a:solidFill>
                  <a:srgbClr val="A94C1A"/>
                </a:solidFill>
                <a:latin typeface="Rosario"/>
              </a:rPr>
              <a:t>Mean Accuracy on CB6133 dataset: 74.8%</a:t>
            </a:r>
          </a:p>
          <a:p>
            <a:pPr algn="l">
              <a:lnSpc>
                <a:spcPts val="3746"/>
              </a:lnSpc>
            </a:pPr>
          </a:p>
          <a:p>
            <a:pPr algn="l" marL="755936" indent="-377968" lvl="1">
              <a:lnSpc>
                <a:spcPts val="3746"/>
              </a:lnSpc>
              <a:buFont typeface="Arial"/>
              <a:buChar char="•"/>
            </a:pPr>
            <a:r>
              <a:rPr lang="en-US" sz="3501">
                <a:solidFill>
                  <a:srgbClr val="A94C1A"/>
                </a:solidFill>
                <a:latin typeface="Rosario Semi-Bold"/>
              </a:rPr>
              <a:t>Hyperparameters</a:t>
            </a:r>
            <a:r>
              <a:rPr lang="en-US" sz="3501">
                <a:solidFill>
                  <a:srgbClr val="A94C1A"/>
                </a:solidFill>
                <a:latin typeface="Rosario"/>
              </a:rPr>
              <a:t>:</a:t>
            </a:r>
          </a:p>
          <a:p>
            <a:pPr algn="l" marL="1511871" indent="-503957" lvl="2">
              <a:lnSpc>
                <a:spcPts val="3746"/>
              </a:lnSpc>
              <a:buFont typeface="Arial"/>
              <a:buChar char="⚬"/>
            </a:pPr>
            <a:r>
              <a:rPr lang="en-US" sz="3501">
                <a:solidFill>
                  <a:srgbClr val="A94C1A"/>
                </a:solidFill>
                <a:latin typeface="Rosario"/>
              </a:rPr>
              <a:t>Optimizer: Nadam</a:t>
            </a:r>
          </a:p>
          <a:p>
            <a:pPr algn="l" marL="1511871" indent="-503957" lvl="2">
              <a:lnSpc>
                <a:spcPts val="3746"/>
              </a:lnSpc>
              <a:buFont typeface="Arial"/>
              <a:buChar char="⚬"/>
            </a:pPr>
            <a:r>
              <a:rPr lang="en-US" sz="3501">
                <a:solidFill>
                  <a:srgbClr val="A94C1A"/>
                </a:solidFill>
                <a:latin typeface="Rosario"/>
              </a:rPr>
              <a:t>Learning Rate: 0.002</a:t>
            </a:r>
          </a:p>
          <a:p>
            <a:pPr algn="l" marL="1511871" indent="-503957" lvl="2">
              <a:lnSpc>
                <a:spcPts val="3746"/>
              </a:lnSpc>
              <a:buFont typeface="Arial"/>
              <a:buChar char="⚬"/>
            </a:pPr>
            <a:r>
              <a:rPr lang="en-US" sz="3501">
                <a:solidFill>
                  <a:srgbClr val="A94C1A"/>
                </a:solidFill>
                <a:latin typeface="Rosario"/>
              </a:rPr>
              <a:t>Decay: 0.004</a:t>
            </a:r>
          </a:p>
          <a:p>
            <a:pPr algn="l" marL="1511871" indent="-503957" lvl="2">
              <a:lnSpc>
                <a:spcPts val="3746"/>
              </a:lnSpc>
              <a:buFont typeface="Arial"/>
              <a:buChar char="⚬"/>
            </a:pPr>
            <a:r>
              <a:rPr lang="en-US" sz="3501">
                <a:solidFill>
                  <a:srgbClr val="A94C1A"/>
                </a:solidFill>
                <a:latin typeface="Rosario"/>
              </a:rPr>
              <a:t>Epochs: 75</a:t>
            </a:r>
          </a:p>
          <a:p>
            <a:pPr algn="l" marL="1511871" indent="-503957" lvl="2">
              <a:lnSpc>
                <a:spcPts val="3746"/>
              </a:lnSpc>
              <a:buFont typeface="Arial"/>
              <a:buChar char="⚬"/>
            </a:pPr>
            <a:r>
              <a:rPr lang="en-US" sz="3501">
                <a:solidFill>
                  <a:srgbClr val="A94C1A"/>
                </a:solidFill>
                <a:latin typeface="Rosario"/>
              </a:rPr>
              <a:t>Batch Size: 128</a:t>
            </a:r>
          </a:p>
          <a:p>
            <a:pPr algn="l">
              <a:lnSpc>
                <a:spcPts val="3746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63945" y="-612538"/>
            <a:ext cx="2824055" cy="2533092"/>
          </a:xfrm>
          <a:custGeom>
            <a:avLst/>
            <a:gdLst/>
            <a:ahLst/>
            <a:cxnLst/>
            <a:rect r="r" b="b" t="t" l="l"/>
            <a:pathLst>
              <a:path h="2533092" w="2824055">
                <a:moveTo>
                  <a:pt x="0" y="0"/>
                </a:moveTo>
                <a:lnTo>
                  <a:pt x="2824055" y="0"/>
                </a:lnTo>
                <a:lnTo>
                  <a:pt x="2824055" y="2533092"/>
                </a:lnTo>
                <a:lnTo>
                  <a:pt x="0" y="2533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700126"/>
            <a:ext cx="3290984" cy="3225164"/>
          </a:xfrm>
          <a:custGeom>
            <a:avLst/>
            <a:gdLst/>
            <a:ahLst/>
            <a:cxnLst/>
            <a:rect r="r" b="b" t="t" l="l"/>
            <a:pathLst>
              <a:path h="3225164" w="3290984">
                <a:moveTo>
                  <a:pt x="0" y="0"/>
                </a:moveTo>
                <a:lnTo>
                  <a:pt x="3290984" y="0"/>
                </a:lnTo>
                <a:lnTo>
                  <a:pt x="3290984" y="3225164"/>
                </a:lnTo>
                <a:lnTo>
                  <a:pt x="0" y="32251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83424" y="8729878"/>
            <a:ext cx="2104576" cy="2057400"/>
          </a:xfrm>
          <a:custGeom>
            <a:avLst/>
            <a:gdLst/>
            <a:ahLst/>
            <a:cxnLst/>
            <a:rect r="r" b="b" t="t" l="l"/>
            <a:pathLst>
              <a:path h="2057400" w="2104576">
                <a:moveTo>
                  <a:pt x="0" y="0"/>
                </a:moveTo>
                <a:lnTo>
                  <a:pt x="2104576" y="0"/>
                </a:lnTo>
                <a:lnTo>
                  <a:pt x="210457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80420" y="4835106"/>
            <a:ext cx="13128065" cy="2980859"/>
          </a:xfrm>
          <a:custGeom>
            <a:avLst/>
            <a:gdLst/>
            <a:ahLst/>
            <a:cxnLst/>
            <a:rect r="r" b="b" t="t" l="l"/>
            <a:pathLst>
              <a:path h="2980859" w="13128065">
                <a:moveTo>
                  <a:pt x="0" y="0"/>
                </a:moveTo>
                <a:lnTo>
                  <a:pt x="13128064" y="0"/>
                </a:lnTo>
                <a:lnTo>
                  <a:pt x="13128064" y="2980860"/>
                </a:lnTo>
                <a:lnTo>
                  <a:pt x="0" y="29808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71" t="0" r="-671" b="-127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80420" y="1732163"/>
            <a:ext cx="8901243" cy="1907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9"/>
              </a:lnSpc>
            </a:pPr>
            <a:r>
              <a:rPr lang="en-US" sz="4662">
                <a:solidFill>
                  <a:srgbClr val="A94C1A"/>
                </a:solidFill>
                <a:latin typeface="Sunday Semi-Bold"/>
              </a:rPr>
              <a:t>Temporal Convolutional Network (TCN)</a:t>
            </a:r>
          </a:p>
          <a:p>
            <a:pPr algn="l">
              <a:lnSpc>
                <a:spcPts val="4989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63945" y="-612538"/>
            <a:ext cx="2824055" cy="2533092"/>
          </a:xfrm>
          <a:custGeom>
            <a:avLst/>
            <a:gdLst/>
            <a:ahLst/>
            <a:cxnLst/>
            <a:rect r="r" b="b" t="t" l="l"/>
            <a:pathLst>
              <a:path h="2533092" w="2824055">
                <a:moveTo>
                  <a:pt x="0" y="0"/>
                </a:moveTo>
                <a:lnTo>
                  <a:pt x="2824055" y="0"/>
                </a:lnTo>
                <a:lnTo>
                  <a:pt x="2824055" y="2533092"/>
                </a:lnTo>
                <a:lnTo>
                  <a:pt x="0" y="2533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700126"/>
            <a:ext cx="3290984" cy="3225164"/>
          </a:xfrm>
          <a:custGeom>
            <a:avLst/>
            <a:gdLst/>
            <a:ahLst/>
            <a:cxnLst/>
            <a:rect r="r" b="b" t="t" l="l"/>
            <a:pathLst>
              <a:path h="3225164" w="3290984">
                <a:moveTo>
                  <a:pt x="0" y="0"/>
                </a:moveTo>
                <a:lnTo>
                  <a:pt x="3290984" y="0"/>
                </a:lnTo>
                <a:lnTo>
                  <a:pt x="3290984" y="3225164"/>
                </a:lnTo>
                <a:lnTo>
                  <a:pt x="0" y="32251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83424" y="8729878"/>
            <a:ext cx="2104576" cy="2057400"/>
          </a:xfrm>
          <a:custGeom>
            <a:avLst/>
            <a:gdLst/>
            <a:ahLst/>
            <a:cxnLst/>
            <a:rect r="r" b="b" t="t" l="l"/>
            <a:pathLst>
              <a:path h="2057400" w="2104576">
                <a:moveTo>
                  <a:pt x="0" y="0"/>
                </a:moveTo>
                <a:lnTo>
                  <a:pt x="2104576" y="0"/>
                </a:lnTo>
                <a:lnTo>
                  <a:pt x="210457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681663" y="2508752"/>
            <a:ext cx="5885929" cy="5858150"/>
            <a:chOff x="0" y="0"/>
            <a:chExt cx="7847906" cy="781086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178424" y="218070"/>
              <a:ext cx="7669482" cy="7592796"/>
              <a:chOff x="0" y="0"/>
              <a:chExt cx="1423652" cy="140941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423652" cy="1409417"/>
              </a:xfrm>
              <a:custGeom>
                <a:avLst/>
                <a:gdLst/>
                <a:ahLst/>
                <a:cxnLst/>
                <a:rect r="r" b="b" t="t" l="l"/>
                <a:pathLst>
                  <a:path h="1409417" w="1423652">
                    <a:moveTo>
                      <a:pt x="73045" y="0"/>
                    </a:moveTo>
                    <a:lnTo>
                      <a:pt x="1350608" y="0"/>
                    </a:lnTo>
                    <a:cubicBezTo>
                      <a:pt x="1390949" y="0"/>
                      <a:pt x="1423652" y="32703"/>
                      <a:pt x="1423652" y="73045"/>
                    </a:cubicBezTo>
                    <a:lnTo>
                      <a:pt x="1423652" y="1336373"/>
                    </a:lnTo>
                    <a:cubicBezTo>
                      <a:pt x="1423652" y="1376714"/>
                      <a:pt x="1390949" y="1409417"/>
                      <a:pt x="1350608" y="1409417"/>
                    </a:cubicBezTo>
                    <a:lnTo>
                      <a:pt x="73045" y="1409417"/>
                    </a:lnTo>
                    <a:cubicBezTo>
                      <a:pt x="32703" y="1409417"/>
                      <a:pt x="0" y="1376714"/>
                      <a:pt x="0" y="1336373"/>
                    </a:cubicBezTo>
                    <a:lnTo>
                      <a:pt x="0" y="73045"/>
                    </a:lnTo>
                    <a:cubicBezTo>
                      <a:pt x="0" y="32703"/>
                      <a:pt x="32703" y="0"/>
                      <a:pt x="73045" y="0"/>
                    </a:cubicBezTo>
                    <a:close/>
                  </a:path>
                </a:pathLst>
              </a:custGeom>
              <a:solidFill>
                <a:srgbClr val="A6A6A6">
                  <a:alpha val="27843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1423652" cy="14475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7669482" cy="7592796"/>
              <a:chOff x="0" y="0"/>
              <a:chExt cx="1423652" cy="140941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423652" cy="1409417"/>
              </a:xfrm>
              <a:custGeom>
                <a:avLst/>
                <a:gdLst/>
                <a:ahLst/>
                <a:cxnLst/>
                <a:rect r="r" b="b" t="t" l="l"/>
                <a:pathLst>
                  <a:path h="1409417" w="1423652">
                    <a:moveTo>
                      <a:pt x="73045" y="0"/>
                    </a:moveTo>
                    <a:lnTo>
                      <a:pt x="1350608" y="0"/>
                    </a:lnTo>
                    <a:cubicBezTo>
                      <a:pt x="1390949" y="0"/>
                      <a:pt x="1423652" y="32703"/>
                      <a:pt x="1423652" y="73045"/>
                    </a:cubicBezTo>
                    <a:lnTo>
                      <a:pt x="1423652" y="1336373"/>
                    </a:lnTo>
                    <a:cubicBezTo>
                      <a:pt x="1423652" y="1376714"/>
                      <a:pt x="1390949" y="1409417"/>
                      <a:pt x="1350608" y="1409417"/>
                    </a:cubicBezTo>
                    <a:lnTo>
                      <a:pt x="73045" y="1409417"/>
                    </a:lnTo>
                    <a:cubicBezTo>
                      <a:pt x="32703" y="1409417"/>
                      <a:pt x="0" y="1376714"/>
                      <a:pt x="0" y="1336373"/>
                    </a:cubicBezTo>
                    <a:lnTo>
                      <a:pt x="0" y="73045"/>
                    </a:lnTo>
                    <a:cubicBezTo>
                      <a:pt x="0" y="32703"/>
                      <a:pt x="32703" y="0"/>
                      <a:pt x="730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423652" cy="14475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313569" y="339701"/>
              <a:ext cx="7042343" cy="6913394"/>
              <a:chOff x="0" y="0"/>
              <a:chExt cx="1307239" cy="128330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307239" cy="1283303"/>
              </a:xfrm>
              <a:custGeom>
                <a:avLst/>
                <a:gdLst/>
                <a:ahLst/>
                <a:cxnLst/>
                <a:rect r="r" b="b" t="t" l="l"/>
                <a:pathLst>
                  <a:path h="1283303" w="1307239">
                    <a:moveTo>
                      <a:pt x="79550" y="0"/>
                    </a:moveTo>
                    <a:lnTo>
                      <a:pt x="1227690" y="0"/>
                    </a:lnTo>
                    <a:cubicBezTo>
                      <a:pt x="1248788" y="0"/>
                      <a:pt x="1269021" y="8381"/>
                      <a:pt x="1283940" y="23300"/>
                    </a:cubicBezTo>
                    <a:cubicBezTo>
                      <a:pt x="1298858" y="38218"/>
                      <a:pt x="1307239" y="58452"/>
                      <a:pt x="1307239" y="79550"/>
                    </a:cubicBezTo>
                    <a:lnTo>
                      <a:pt x="1307239" y="1203754"/>
                    </a:lnTo>
                    <a:cubicBezTo>
                      <a:pt x="1307239" y="1224851"/>
                      <a:pt x="1298858" y="1245085"/>
                      <a:pt x="1283940" y="1260004"/>
                    </a:cubicBezTo>
                    <a:cubicBezTo>
                      <a:pt x="1269021" y="1274922"/>
                      <a:pt x="1248788" y="1283303"/>
                      <a:pt x="1227690" y="1283303"/>
                    </a:cubicBezTo>
                    <a:lnTo>
                      <a:pt x="79550" y="1283303"/>
                    </a:lnTo>
                    <a:cubicBezTo>
                      <a:pt x="58452" y="1283303"/>
                      <a:pt x="38218" y="1274922"/>
                      <a:pt x="23300" y="1260004"/>
                    </a:cubicBezTo>
                    <a:cubicBezTo>
                      <a:pt x="8381" y="1245085"/>
                      <a:pt x="0" y="1224851"/>
                      <a:pt x="0" y="1203754"/>
                    </a:cubicBezTo>
                    <a:lnTo>
                      <a:pt x="0" y="79550"/>
                    </a:lnTo>
                    <a:cubicBezTo>
                      <a:pt x="0" y="58452"/>
                      <a:pt x="8381" y="38218"/>
                      <a:pt x="23300" y="23300"/>
                    </a:cubicBezTo>
                    <a:cubicBezTo>
                      <a:pt x="38218" y="8381"/>
                      <a:pt x="58452" y="0"/>
                      <a:pt x="79550" y="0"/>
                    </a:cubicBezTo>
                    <a:close/>
                  </a:path>
                </a:pathLst>
              </a:custGeom>
              <a:solidFill>
                <a:srgbClr val="F4DEC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307239" cy="13214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1166450" y="2899021"/>
            <a:ext cx="4774114" cy="4930705"/>
            <a:chOff x="0" y="0"/>
            <a:chExt cx="6350000" cy="655828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8"/>
              <a:stretch>
                <a:fillRect l="-24857" t="0" r="-24857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780420" y="1732163"/>
            <a:ext cx="8901243" cy="1907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9"/>
              </a:lnSpc>
            </a:pPr>
            <a:r>
              <a:rPr lang="en-US" sz="4662">
                <a:solidFill>
                  <a:srgbClr val="A94C1A"/>
                </a:solidFill>
                <a:latin typeface="Sunday Semi-Bold"/>
              </a:rPr>
              <a:t>Temporal Convolutional Network (TCN)</a:t>
            </a:r>
          </a:p>
          <a:p>
            <a:pPr algn="l">
              <a:lnSpc>
                <a:spcPts val="4989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304674" y="3617435"/>
            <a:ext cx="9380346" cy="5146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936" indent="-377968" lvl="1">
              <a:lnSpc>
                <a:spcPts val="3746"/>
              </a:lnSpc>
              <a:buFont typeface="Arial"/>
              <a:buChar char="•"/>
            </a:pPr>
            <a:r>
              <a:rPr lang="en-US" sz="3501">
                <a:solidFill>
                  <a:srgbClr val="A94C1A"/>
                </a:solidFill>
                <a:latin typeface="Rosario Semi-Bold"/>
              </a:rPr>
              <a:t>Results</a:t>
            </a:r>
            <a:r>
              <a:rPr lang="en-US" sz="3501">
                <a:solidFill>
                  <a:srgbClr val="A94C1A"/>
                </a:solidFill>
                <a:latin typeface="Rosario"/>
              </a:rPr>
              <a:t>:</a:t>
            </a:r>
          </a:p>
          <a:p>
            <a:pPr algn="l" marL="1511871" indent="-503957" lvl="2">
              <a:lnSpc>
                <a:spcPts val="3746"/>
              </a:lnSpc>
              <a:buFont typeface="Arial"/>
              <a:buChar char="⚬"/>
            </a:pPr>
            <a:r>
              <a:rPr lang="en-US" sz="3501">
                <a:solidFill>
                  <a:srgbClr val="A94C1A"/>
                </a:solidFill>
                <a:latin typeface="Rosario"/>
              </a:rPr>
              <a:t>Mean Accuracy on CB513 dataset: 68.7%</a:t>
            </a:r>
          </a:p>
          <a:p>
            <a:pPr algn="l" marL="1511871" indent="-503957" lvl="2">
              <a:lnSpc>
                <a:spcPts val="3746"/>
              </a:lnSpc>
              <a:buFont typeface="Arial"/>
              <a:buChar char="⚬"/>
            </a:pPr>
            <a:r>
              <a:rPr lang="en-US" sz="3501">
                <a:solidFill>
                  <a:srgbClr val="A94C1A"/>
                </a:solidFill>
                <a:latin typeface="Rosario"/>
              </a:rPr>
              <a:t>Mean Accuracy on CB6133 dataset: 75.4%</a:t>
            </a:r>
          </a:p>
          <a:p>
            <a:pPr algn="l">
              <a:lnSpc>
                <a:spcPts val="3746"/>
              </a:lnSpc>
            </a:pPr>
          </a:p>
          <a:p>
            <a:pPr algn="l" marL="755936" indent="-377968" lvl="1">
              <a:lnSpc>
                <a:spcPts val="3746"/>
              </a:lnSpc>
              <a:buFont typeface="Arial"/>
              <a:buChar char="•"/>
            </a:pPr>
            <a:r>
              <a:rPr lang="en-US" sz="3501">
                <a:solidFill>
                  <a:srgbClr val="A94C1A"/>
                </a:solidFill>
                <a:latin typeface="Rosario Semi-Bold"/>
              </a:rPr>
              <a:t>Hyperparameters</a:t>
            </a:r>
            <a:r>
              <a:rPr lang="en-US" sz="3501">
                <a:solidFill>
                  <a:srgbClr val="A94C1A"/>
                </a:solidFill>
                <a:latin typeface="Rosario"/>
              </a:rPr>
              <a:t>:</a:t>
            </a:r>
          </a:p>
          <a:p>
            <a:pPr algn="l" marL="1511871" indent="-503957" lvl="2">
              <a:lnSpc>
                <a:spcPts val="3746"/>
              </a:lnSpc>
              <a:buFont typeface="Arial"/>
              <a:buChar char="⚬"/>
            </a:pPr>
            <a:r>
              <a:rPr lang="en-US" sz="3501">
                <a:solidFill>
                  <a:srgbClr val="A94C1A"/>
                </a:solidFill>
                <a:latin typeface="Rosario"/>
              </a:rPr>
              <a:t>Optimizer: Adam</a:t>
            </a:r>
          </a:p>
          <a:p>
            <a:pPr algn="l" marL="1511871" indent="-503957" lvl="2">
              <a:lnSpc>
                <a:spcPts val="3746"/>
              </a:lnSpc>
              <a:buFont typeface="Arial"/>
              <a:buChar char="⚬"/>
            </a:pPr>
            <a:r>
              <a:rPr lang="en-US" sz="3501">
                <a:solidFill>
                  <a:srgbClr val="A94C1A"/>
                </a:solidFill>
                <a:latin typeface="Rosario"/>
              </a:rPr>
              <a:t>Learning Rate: 0.001</a:t>
            </a:r>
          </a:p>
          <a:p>
            <a:pPr algn="l" marL="1511871" indent="-503957" lvl="2">
              <a:lnSpc>
                <a:spcPts val="3746"/>
              </a:lnSpc>
              <a:buFont typeface="Arial"/>
              <a:buChar char="⚬"/>
            </a:pPr>
            <a:r>
              <a:rPr lang="en-US" sz="3501">
                <a:solidFill>
                  <a:srgbClr val="A94C1A"/>
                </a:solidFill>
                <a:latin typeface="Rosario"/>
              </a:rPr>
              <a:t>Decay: 0.0001</a:t>
            </a:r>
          </a:p>
          <a:p>
            <a:pPr algn="l" marL="1511871" indent="-503957" lvl="2">
              <a:lnSpc>
                <a:spcPts val="3746"/>
              </a:lnSpc>
              <a:buFont typeface="Arial"/>
              <a:buChar char="⚬"/>
            </a:pPr>
            <a:r>
              <a:rPr lang="en-US" sz="3501">
                <a:solidFill>
                  <a:srgbClr val="A94C1A"/>
                </a:solidFill>
                <a:latin typeface="Rosario"/>
              </a:rPr>
              <a:t>Epochs: 5</a:t>
            </a:r>
          </a:p>
          <a:p>
            <a:pPr algn="l" marL="1511871" indent="-503957" lvl="2">
              <a:lnSpc>
                <a:spcPts val="3746"/>
              </a:lnSpc>
              <a:buFont typeface="Arial"/>
              <a:buChar char="⚬"/>
            </a:pPr>
            <a:r>
              <a:rPr lang="en-US" sz="3501">
                <a:solidFill>
                  <a:srgbClr val="A94C1A"/>
                </a:solidFill>
                <a:latin typeface="Rosario"/>
              </a:rPr>
              <a:t>Batch Size: 16</a:t>
            </a:r>
          </a:p>
          <a:p>
            <a:pPr algn="l">
              <a:lnSpc>
                <a:spcPts val="3746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63945" y="-612538"/>
            <a:ext cx="2824055" cy="2533092"/>
          </a:xfrm>
          <a:custGeom>
            <a:avLst/>
            <a:gdLst/>
            <a:ahLst/>
            <a:cxnLst/>
            <a:rect r="r" b="b" t="t" l="l"/>
            <a:pathLst>
              <a:path h="2533092" w="2824055">
                <a:moveTo>
                  <a:pt x="0" y="0"/>
                </a:moveTo>
                <a:lnTo>
                  <a:pt x="2824055" y="0"/>
                </a:lnTo>
                <a:lnTo>
                  <a:pt x="2824055" y="2533092"/>
                </a:lnTo>
                <a:lnTo>
                  <a:pt x="0" y="2533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700126"/>
            <a:ext cx="3290984" cy="3225164"/>
          </a:xfrm>
          <a:custGeom>
            <a:avLst/>
            <a:gdLst/>
            <a:ahLst/>
            <a:cxnLst/>
            <a:rect r="r" b="b" t="t" l="l"/>
            <a:pathLst>
              <a:path h="3225164" w="3290984">
                <a:moveTo>
                  <a:pt x="0" y="0"/>
                </a:moveTo>
                <a:lnTo>
                  <a:pt x="3290984" y="0"/>
                </a:lnTo>
                <a:lnTo>
                  <a:pt x="3290984" y="3225164"/>
                </a:lnTo>
                <a:lnTo>
                  <a:pt x="0" y="32251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83424" y="8729878"/>
            <a:ext cx="2104576" cy="2057400"/>
          </a:xfrm>
          <a:custGeom>
            <a:avLst/>
            <a:gdLst/>
            <a:ahLst/>
            <a:cxnLst/>
            <a:rect r="r" b="b" t="t" l="l"/>
            <a:pathLst>
              <a:path h="2057400" w="2104576">
                <a:moveTo>
                  <a:pt x="0" y="0"/>
                </a:moveTo>
                <a:lnTo>
                  <a:pt x="2104576" y="0"/>
                </a:lnTo>
                <a:lnTo>
                  <a:pt x="210457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80420" y="4546850"/>
            <a:ext cx="11418799" cy="3352058"/>
          </a:xfrm>
          <a:custGeom>
            <a:avLst/>
            <a:gdLst/>
            <a:ahLst/>
            <a:cxnLst/>
            <a:rect r="r" b="b" t="t" l="l"/>
            <a:pathLst>
              <a:path h="3352058" w="11418799">
                <a:moveTo>
                  <a:pt x="0" y="0"/>
                </a:moveTo>
                <a:lnTo>
                  <a:pt x="11418798" y="0"/>
                </a:lnTo>
                <a:lnTo>
                  <a:pt x="11418798" y="3352058"/>
                </a:lnTo>
                <a:lnTo>
                  <a:pt x="0" y="33520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80420" y="1732163"/>
            <a:ext cx="8901243" cy="1278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9"/>
              </a:lnSpc>
            </a:pPr>
            <a:r>
              <a:rPr lang="en-US" sz="4662">
                <a:solidFill>
                  <a:srgbClr val="A94C1A"/>
                </a:solidFill>
                <a:latin typeface="Sunday Semi-Bold"/>
              </a:rPr>
              <a:t>Bidirectional GRU with 2D Convolution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63945" y="-612538"/>
            <a:ext cx="2824055" cy="2533092"/>
          </a:xfrm>
          <a:custGeom>
            <a:avLst/>
            <a:gdLst/>
            <a:ahLst/>
            <a:cxnLst/>
            <a:rect r="r" b="b" t="t" l="l"/>
            <a:pathLst>
              <a:path h="2533092" w="2824055">
                <a:moveTo>
                  <a:pt x="0" y="0"/>
                </a:moveTo>
                <a:lnTo>
                  <a:pt x="2824055" y="0"/>
                </a:lnTo>
                <a:lnTo>
                  <a:pt x="2824055" y="2533092"/>
                </a:lnTo>
                <a:lnTo>
                  <a:pt x="0" y="2533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700126"/>
            <a:ext cx="3290984" cy="3225164"/>
          </a:xfrm>
          <a:custGeom>
            <a:avLst/>
            <a:gdLst/>
            <a:ahLst/>
            <a:cxnLst/>
            <a:rect r="r" b="b" t="t" l="l"/>
            <a:pathLst>
              <a:path h="3225164" w="3290984">
                <a:moveTo>
                  <a:pt x="0" y="0"/>
                </a:moveTo>
                <a:lnTo>
                  <a:pt x="3290984" y="0"/>
                </a:lnTo>
                <a:lnTo>
                  <a:pt x="3290984" y="3225164"/>
                </a:lnTo>
                <a:lnTo>
                  <a:pt x="0" y="32251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83424" y="8729878"/>
            <a:ext cx="2104576" cy="2057400"/>
          </a:xfrm>
          <a:custGeom>
            <a:avLst/>
            <a:gdLst/>
            <a:ahLst/>
            <a:cxnLst/>
            <a:rect r="r" b="b" t="t" l="l"/>
            <a:pathLst>
              <a:path h="2057400" w="2104576">
                <a:moveTo>
                  <a:pt x="0" y="0"/>
                </a:moveTo>
                <a:lnTo>
                  <a:pt x="2104576" y="0"/>
                </a:lnTo>
                <a:lnTo>
                  <a:pt x="210457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681663" y="2508752"/>
            <a:ext cx="5885929" cy="5858150"/>
            <a:chOff x="0" y="0"/>
            <a:chExt cx="7847906" cy="781086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178424" y="218070"/>
              <a:ext cx="7669482" cy="7592796"/>
              <a:chOff x="0" y="0"/>
              <a:chExt cx="1423652" cy="140941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423652" cy="1409417"/>
              </a:xfrm>
              <a:custGeom>
                <a:avLst/>
                <a:gdLst/>
                <a:ahLst/>
                <a:cxnLst/>
                <a:rect r="r" b="b" t="t" l="l"/>
                <a:pathLst>
                  <a:path h="1409417" w="1423652">
                    <a:moveTo>
                      <a:pt x="73045" y="0"/>
                    </a:moveTo>
                    <a:lnTo>
                      <a:pt x="1350608" y="0"/>
                    </a:lnTo>
                    <a:cubicBezTo>
                      <a:pt x="1390949" y="0"/>
                      <a:pt x="1423652" y="32703"/>
                      <a:pt x="1423652" y="73045"/>
                    </a:cubicBezTo>
                    <a:lnTo>
                      <a:pt x="1423652" y="1336373"/>
                    </a:lnTo>
                    <a:cubicBezTo>
                      <a:pt x="1423652" y="1376714"/>
                      <a:pt x="1390949" y="1409417"/>
                      <a:pt x="1350608" y="1409417"/>
                    </a:cubicBezTo>
                    <a:lnTo>
                      <a:pt x="73045" y="1409417"/>
                    </a:lnTo>
                    <a:cubicBezTo>
                      <a:pt x="32703" y="1409417"/>
                      <a:pt x="0" y="1376714"/>
                      <a:pt x="0" y="1336373"/>
                    </a:cubicBezTo>
                    <a:lnTo>
                      <a:pt x="0" y="73045"/>
                    </a:lnTo>
                    <a:cubicBezTo>
                      <a:pt x="0" y="32703"/>
                      <a:pt x="32703" y="0"/>
                      <a:pt x="73045" y="0"/>
                    </a:cubicBezTo>
                    <a:close/>
                  </a:path>
                </a:pathLst>
              </a:custGeom>
              <a:solidFill>
                <a:srgbClr val="A6A6A6">
                  <a:alpha val="27843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1423652" cy="14475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7669482" cy="7592796"/>
              <a:chOff x="0" y="0"/>
              <a:chExt cx="1423652" cy="140941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423652" cy="1409417"/>
              </a:xfrm>
              <a:custGeom>
                <a:avLst/>
                <a:gdLst/>
                <a:ahLst/>
                <a:cxnLst/>
                <a:rect r="r" b="b" t="t" l="l"/>
                <a:pathLst>
                  <a:path h="1409417" w="1423652">
                    <a:moveTo>
                      <a:pt x="73045" y="0"/>
                    </a:moveTo>
                    <a:lnTo>
                      <a:pt x="1350608" y="0"/>
                    </a:lnTo>
                    <a:cubicBezTo>
                      <a:pt x="1390949" y="0"/>
                      <a:pt x="1423652" y="32703"/>
                      <a:pt x="1423652" y="73045"/>
                    </a:cubicBezTo>
                    <a:lnTo>
                      <a:pt x="1423652" y="1336373"/>
                    </a:lnTo>
                    <a:cubicBezTo>
                      <a:pt x="1423652" y="1376714"/>
                      <a:pt x="1390949" y="1409417"/>
                      <a:pt x="1350608" y="1409417"/>
                    </a:cubicBezTo>
                    <a:lnTo>
                      <a:pt x="73045" y="1409417"/>
                    </a:lnTo>
                    <a:cubicBezTo>
                      <a:pt x="32703" y="1409417"/>
                      <a:pt x="0" y="1376714"/>
                      <a:pt x="0" y="1336373"/>
                    </a:cubicBezTo>
                    <a:lnTo>
                      <a:pt x="0" y="73045"/>
                    </a:lnTo>
                    <a:cubicBezTo>
                      <a:pt x="0" y="32703"/>
                      <a:pt x="32703" y="0"/>
                      <a:pt x="730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423652" cy="14475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313569" y="339701"/>
              <a:ext cx="7042343" cy="6913394"/>
              <a:chOff x="0" y="0"/>
              <a:chExt cx="1307239" cy="128330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307239" cy="1283303"/>
              </a:xfrm>
              <a:custGeom>
                <a:avLst/>
                <a:gdLst/>
                <a:ahLst/>
                <a:cxnLst/>
                <a:rect r="r" b="b" t="t" l="l"/>
                <a:pathLst>
                  <a:path h="1283303" w="1307239">
                    <a:moveTo>
                      <a:pt x="79550" y="0"/>
                    </a:moveTo>
                    <a:lnTo>
                      <a:pt x="1227690" y="0"/>
                    </a:lnTo>
                    <a:cubicBezTo>
                      <a:pt x="1248788" y="0"/>
                      <a:pt x="1269021" y="8381"/>
                      <a:pt x="1283940" y="23300"/>
                    </a:cubicBezTo>
                    <a:cubicBezTo>
                      <a:pt x="1298858" y="38218"/>
                      <a:pt x="1307239" y="58452"/>
                      <a:pt x="1307239" y="79550"/>
                    </a:cubicBezTo>
                    <a:lnTo>
                      <a:pt x="1307239" y="1203754"/>
                    </a:lnTo>
                    <a:cubicBezTo>
                      <a:pt x="1307239" y="1224851"/>
                      <a:pt x="1298858" y="1245085"/>
                      <a:pt x="1283940" y="1260004"/>
                    </a:cubicBezTo>
                    <a:cubicBezTo>
                      <a:pt x="1269021" y="1274922"/>
                      <a:pt x="1248788" y="1283303"/>
                      <a:pt x="1227690" y="1283303"/>
                    </a:cubicBezTo>
                    <a:lnTo>
                      <a:pt x="79550" y="1283303"/>
                    </a:lnTo>
                    <a:cubicBezTo>
                      <a:pt x="58452" y="1283303"/>
                      <a:pt x="38218" y="1274922"/>
                      <a:pt x="23300" y="1260004"/>
                    </a:cubicBezTo>
                    <a:cubicBezTo>
                      <a:pt x="8381" y="1245085"/>
                      <a:pt x="0" y="1224851"/>
                      <a:pt x="0" y="1203754"/>
                    </a:cubicBezTo>
                    <a:lnTo>
                      <a:pt x="0" y="79550"/>
                    </a:lnTo>
                    <a:cubicBezTo>
                      <a:pt x="0" y="58452"/>
                      <a:pt x="8381" y="38218"/>
                      <a:pt x="23300" y="23300"/>
                    </a:cubicBezTo>
                    <a:cubicBezTo>
                      <a:pt x="38218" y="8381"/>
                      <a:pt x="58452" y="0"/>
                      <a:pt x="79550" y="0"/>
                    </a:cubicBezTo>
                    <a:close/>
                  </a:path>
                </a:pathLst>
              </a:custGeom>
              <a:solidFill>
                <a:srgbClr val="F4DEC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307239" cy="13214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1166450" y="2899021"/>
            <a:ext cx="4774114" cy="4930705"/>
            <a:chOff x="0" y="0"/>
            <a:chExt cx="6350000" cy="655828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8"/>
              <a:stretch>
                <a:fillRect l="-31293" t="0" r="-31293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780420" y="1732163"/>
            <a:ext cx="8901243" cy="1278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9"/>
              </a:lnSpc>
            </a:pPr>
            <a:r>
              <a:rPr lang="en-US" sz="4662">
                <a:solidFill>
                  <a:srgbClr val="A94C1A"/>
                </a:solidFill>
                <a:latin typeface="Sunday Semi-Bold"/>
              </a:rPr>
              <a:t>Bidirectional GRU with 2D Convolution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04674" y="3617435"/>
            <a:ext cx="9380346" cy="4679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936" indent="-377968" lvl="1">
              <a:lnSpc>
                <a:spcPts val="3746"/>
              </a:lnSpc>
              <a:buFont typeface="Arial"/>
              <a:buChar char="•"/>
            </a:pPr>
            <a:r>
              <a:rPr lang="en-US" sz="3501">
                <a:solidFill>
                  <a:srgbClr val="A94C1A"/>
                </a:solidFill>
                <a:latin typeface="Rosario Semi-Bold"/>
              </a:rPr>
              <a:t>Results</a:t>
            </a:r>
            <a:r>
              <a:rPr lang="en-US" sz="3501">
                <a:solidFill>
                  <a:srgbClr val="A94C1A"/>
                </a:solidFill>
                <a:latin typeface="Rosario"/>
              </a:rPr>
              <a:t>:</a:t>
            </a:r>
          </a:p>
          <a:p>
            <a:pPr algn="l" marL="1511871" indent="-503957" lvl="2">
              <a:lnSpc>
                <a:spcPts val="3746"/>
              </a:lnSpc>
              <a:buFont typeface="Arial"/>
              <a:buChar char="⚬"/>
            </a:pPr>
            <a:r>
              <a:rPr lang="en-US" sz="3501">
                <a:solidFill>
                  <a:srgbClr val="A94C1A"/>
                </a:solidFill>
                <a:latin typeface="Rosario"/>
              </a:rPr>
              <a:t>Mean Accuracy on CB6133 dataset: 72.9%</a:t>
            </a:r>
          </a:p>
          <a:p>
            <a:pPr algn="l">
              <a:lnSpc>
                <a:spcPts val="3746"/>
              </a:lnSpc>
            </a:pPr>
          </a:p>
          <a:p>
            <a:pPr algn="l" marL="755936" indent="-377968" lvl="1">
              <a:lnSpc>
                <a:spcPts val="3746"/>
              </a:lnSpc>
              <a:buFont typeface="Arial"/>
              <a:buChar char="•"/>
            </a:pPr>
            <a:r>
              <a:rPr lang="en-US" sz="3501">
                <a:solidFill>
                  <a:srgbClr val="A94C1A"/>
                </a:solidFill>
                <a:latin typeface="Rosario Semi-Bold"/>
              </a:rPr>
              <a:t>Hyperparameters</a:t>
            </a:r>
            <a:r>
              <a:rPr lang="en-US" sz="3501">
                <a:solidFill>
                  <a:srgbClr val="A94C1A"/>
                </a:solidFill>
                <a:latin typeface="Rosario"/>
              </a:rPr>
              <a:t>:</a:t>
            </a:r>
          </a:p>
          <a:p>
            <a:pPr algn="l" marL="1511871" indent="-503957" lvl="2">
              <a:lnSpc>
                <a:spcPts val="3746"/>
              </a:lnSpc>
              <a:buFont typeface="Arial"/>
              <a:buChar char="⚬"/>
            </a:pPr>
            <a:r>
              <a:rPr lang="en-US" sz="3501">
                <a:solidFill>
                  <a:srgbClr val="A94C1A"/>
                </a:solidFill>
                <a:latin typeface="Rosario"/>
              </a:rPr>
              <a:t>Optimizer: Nadam</a:t>
            </a:r>
          </a:p>
          <a:p>
            <a:pPr algn="l" marL="1511871" indent="-503957" lvl="2">
              <a:lnSpc>
                <a:spcPts val="3746"/>
              </a:lnSpc>
              <a:buFont typeface="Arial"/>
              <a:buChar char="⚬"/>
            </a:pPr>
            <a:r>
              <a:rPr lang="en-US" sz="3501">
                <a:solidFill>
                  <a:srgbClr val="A94C1A"/>
                </a:solidFill>
                <a:latin typeface="Rosario"/>
              </a:rPr>
              <a:t>Learning Rate: 0.002</a:t>
            </a:r>
          </a:p>
          <a:p>
            <a:pPr algn="l" marL="1511871" indent="-503957" lvl="2">
              <a:lnSpc>
                <a:spcPts val="3746"/>
              </a:lnSpc>
              <a:buFont typeface="Arial"/>
              <a:buChar char="⚬"/>
            </a:pPr>
            <a:r>
              <a:rPr lang="en-US" sz="3501">
                <a:solidFill>
                  <a:srgbClr val="A94C1A"/>
                </a:solidFill>
                <a:latin typeface="Rosario"/>
              </a:rPr>
              <a:t>Decay: 0.004</a:t>
            </a:r>
          </a:p>
          <a:p>
            <a:pPr algn="l" marL="1511871" indent="-503957" lvl="2">
              <a:lnSpc>
                <a:spcPts val="3746"/>
              </a:lnSpc>
              <a:buFont typeface="Arial"/>
              <a:buChar char="⚬"/>
            </a:pPr>
            <a:r>
              <a:rPr lang="en-US" sz="3501">
                <a:solidFill>
                  <a:srgbClr val="A94C1A"/>
                </a:solidFill>
                <a:latin typeface="Rosario"/>
              </a:rPr>
              <a:t>Epochs: 10</a:t>
            </a:r>
          </a:p>
          <a:p>
            <a:pPr algn="l" marL="1511871" indent="-503957" lvl="2">
              <a:lnSpc>
                <a:spcPts val="3746"/>
              </a:lnSpc>
              <a:buFont typeface="Arial"/>
              <a:buChar char="⚬"/>
            </a:pPr>
            <a:r>
              <a:rPr lang="en-US" sz="3501">
                <a:solidFill>
                  <a:srgbClr val="A94C1A"/>
                </a:solidFill>
                <a:latin typeface="Rosario"/>
              </a:rPr>
              <a:t>Batch Size: 64</a:t>
            </a:r>
          </a:p>
          <a:p>
            <a:pPr algn="l">
              <a:lnSpc>
                <a:spcPts val="3746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45492" y="3344900"/>
            <a:ext cx="14891365" cy="6024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0"/>
              </a:lnSpc>
            </a:pPr>
          </a:p>
          <a:p>
            <a:pPr algn="l" marL="1059514" indent="-529757" lvl="1">
              <a:lnSpc>
                <a:spcPts val="5250"/>
              </a:lnSpc>
              <a:buAutoNum type="arabicPeriod" startAt="1"/>
            </a:pPr>
            <a:r>
              <a:rPr lang="en-US" sz="4907">
                <a:solidFill>
                  <a:srgbClr val="A94C1A"/>
                </a:solidFill>
                <a:latin typeface="Rosario"/>
              </a:rPr>
              <a:t>Bidirectional LSTMs with Attention: 67.60 % ( Mean Accuracy ) </a:t>
            </a:r>
          </a:p>
          <a:p>
            <a:pPr algn="l" marL="1059514" indent="-529757" lvl="1">
              <a:lnSpc>
                <a:spcPts val="5250"/>
              </a:lnSpc>
              <a:buAutoNum type="arabicPeriod" startAt="1"/>
            </a:pPr>
            <a:r>
              <a:rPr lang="en-US" sz="4907">
                <a:solidFill>
                  <a:srgbClr val="A94C1A"/>
                </a:solidFill>
                <a:latin typeface="Rosario"/>
              </a:rPr>
              <a:t>Bidirectional GRU with Convolutional Blocks : 72.04%( on Cs513 ) ( Mean Accuracy )</a:t>
            </a:r>
          </a:p>
          <a:p>
            <a:pPr algn="l" marL="1059514" indent="-529757" lvl="1">
              <a:lnSpc>
                <a:spcPts val="5250"/>
              </a:lnSpc>
              <a:buAutoNum type="arabicPeriod" startAt="1"/>
            </a:pPr>
            <a:r>
              <a:rPr lang="en-US" sz="4907">
                <a:solidFill>
                  <a:srgbClr val="A94C1A"/>
                </a:solidFill>
                <a:latin typeface="Rosario"/>
              </a:rPr>
              <a:t> Temporal Convolutional  Network : 73.25 % ( Mean Accuracy )</a:t>
            </a:r>
          </a:p>
          <a:p>
            <a:pPr algn="l" marL="1059514" indent="-529757" lvl="1">
              <a:lnSpc>
                <a:spcPts val="5250"/>
              </a:lnSpc>
              <a:buAutoNum type="arabicPeriod" startAt="1"/>
            </a:pPr>
            <a:r>
              <a:rPr lang="en-US" sz="4907">
                <a:solidFill>
                  <a:srgbClr val="A94C1A"/>
                </a:solidFill>
                <a:latin typeface="Rosario"/>
              </a:rPr>
              <a:t>Bidirectional GRU with 2D  Convolution: 68.30% ( Mean Accuracy )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10317586">
            <a:off x="-1027001" y="8562048"/>
            <a:ext cx="3001583" cy="3004662"/>
          </a:xfrm>
          <a:custGeom>
            <a:avLst/>
            <a:gdLst/>
            <a:ahLst/>
            <a:cxnLst/>
            <a:rect r="r" b="b" t="t" l="l"/>
            <a:pathLst>
              <a:path h="3004662" w="3001583">
                <a:moveTo>
                  <a:pt x="0" y="0"/>
                </a:moveTo>
                <a:lnTo>
                  <a:pt x="3001583" y="0"/>
                </a:lnTo>
                <a:lnTo>
                  <a:pt x="3001583" y="3004661"/>
                </a:lnTo>
                <a:lnTo>
                  <a:pt x="0" y="3004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36857" y="-375534"/>
            <a:ext cx="2348738" cy="2296089"/>
          </a:xfrm>
          <a:custGeom>
            <a:avLst/>
            <a:gdLst/>
            <a:ahLst/>
            <a:cxnLst/>
            <a:rect r="r" b="b" t="t" l="l"/>
            <a:pathLst>
              <a:path h="2296089" w="2348738">
                <a:moveTo>
                  <a:pt x="0" y="0"/>
                </a:moveTo>
                <a:lnTo>
                  <a:pt x="2348738" y="0"/>
                </a:lnTo>
                <a:lnTo>
                  <a:pt x="2348738" y="2296088"/>
                </a:lnTo>
                <a:lnTo>
                  <a:pt x="0" y="2296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95431" y="8976502"/>
            <a:ext cx="3482853" cy="1570450"/>
          </a:xfrm>
          <a:custGeom>
            <a:avLst/>
            <a:gdLst/>
            <a:ahLst/>
            <a:cxnLst/>
            <a:rect r="r" b="b" t="t" l="l"/>
            <a:pathLst>
              <a:path h="1570450" w="3482853">
                <a:moveTo>
                  <a:pt x="0" y="0"/>
                </a:moveTo>
                <a:lnTo>
                  <a:pt x="3482852" y="0"/>
                </a:lnTo>
                <a:lnTo>
                  <a:pt x="3482852" y="1570450"/>
                </a:lnTo>
                <a:lnTo>
                  <a:pt x="0" y="15704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45492" y="1631910"/>
            <a:ext cx="7661590" cy="11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79"/>
              </a:lnSpc>
            </a:pPr>
            <a:r>
              <a:rPr lang="en-US" sz="8018">
                <a:solidFill>
                  <a:srgbClr val="A94C1A"/>
                </a:solidFill>
                <a:latin typeface="Sunday"/>
              </a:rPr>
              <a:t>Result</a:t>
            </a:r>
          </a:p>
        </p:txBody>
      </p:sp>
      <p:sp>
        <p:nvSpPr>
          <p:cNvPr name="Freeform 7" id="7"/>
          <p:cNvSpPr/>
          <p:nvPr/>
        </p:nvSpPr>
        <p:spPr>
          <a:xfrm flipH="true" flipV="true" rot="0">
            <a:off x="-95934" y="-375534"/>
            <a:ext cx="3482853" cy="1570450"/>
          </a:xfrm>
          <a:custGeom>
            <a:avLst/>
            <a:gdLst/>
            <a:ahLst/>
            <a:cxnLst/>
            <a:rect r="r" b="b" t="t" l="l"/>
            <a:pathLst>
              <a:path h="1570450" w="3482853">
                <a:moveTo>
                  <a:pt x="3482852" y="1570450"/>
                </a:moveTo>
                <a:lnTo>
                  <a:pt x="0" y="1570450"/>
                </a:lnTo>
                <a:lnTo>
                  <a:pt x="0" y="0"/>
                </a:lnTo>
                <a:lnTo>
                  <a:pt x="3482852" y="0"/>
                </a:lnTo>
                <a:lnTo>
                  <a:pt x="3482852" y="157045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63945" y="-612538"/>
            <a:ext cx="2824055" cy="2533092"/>
          </a:xfrm>
          <a:custGeom>
            <a:avLst/>
            <a:gdLst/>
            <a:ahLst/>
            <a:cxnLst/>
            <a:rect r="r" b="b" t="t" l="l"/>
            <a:pathLst>
              <a:path h="2533092" w="2824055">
                <a:moveTo>
                  <a:pt x="0" y="0"/>
                </a:moveTo>
                <a:lnTo>
                  <a:pt x="2824055" y="0"/>
                </a:lnTo>
                <a:lnTo>
                  <a:pt x="2824055" y="2533092"/>
                </a:lnTo>
                <a:lnTo>
                  <a:pt x="0" y="2533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700126"/>
            <a:ext cx="3290984" cy="3225164"/>
          </a:xfrm>
          <a:custGeom>
            <a:avLst/>
            <a:gdLst/>
            <a:ahLst/>
            <a:cxnLst/>
            <a:rect r="r" b="b" t="t" l="l"/>
            <a:pathLst>
              <a:path h="3225164" w="3290984">
                <a:moveTo>
                  <a:pt x="0" y="0"/>
                </a:moveTo>
                <a:lnTo>
                  <a:pt x="3290984" y="0"/>
                </a:lnTo>
                <a:lnTo>
                  <a:pt x="3290984" y="3225164"/>
                </a:lnTo>
                <a:lnTo>
                  <a:pt x="0" y="32251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83424" y="8729878"/>
            <a:ext cx="2104576" cy="2057400"/>
          </a:xfrm>
          <a:custGeom>
            <a:avLst/>
            <a:gdLst/>
            <a:ahLst/>
            <a:cxnLst/>
            <a:rect r="r" b="b" t="t" l="l"/>
            <a:pathLst>
              <a:path h="2057400" w="2104576">
                <a:moveTo>
                  <a:pt x="0" y="0"/>
                </a:moveTo>
                <a:lnTo>
                  <a:pt x="2104576" y="0"/>
                </a:lnTo>
                <a:lnTo>
                  <a:pt x="210457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681663" y="2508752"/>
            <a:ext cx="5885929" cy="5858150"/>
            <a:chOff x="0" y="0"/>
            <a:chExt cx="7847906" cy="781086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178424" y="218070"/>
              <a:ext cx="7669482" cy="7592796"/>
              <a:chOff x="0" y="0"/>
              <a:chExt cx="1423652" cy="140941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423652" cy="1409417"/>
              </a:xfrm>
              <a:custGeom>
                <a:avLst/>
                <a:gdLst/>
                <a:ahLst/>
                <a:cxnLst/>
                <a:rect r="r" b="b" t="t" l="l"/>
                <a:pathLst>
                  <a:path h="1409417" w="1423652">
                    <a:moveTo>
                      <a:pt x="73045" y="0"/>
                    </a:moveTo>
                    <a:lnTo>
                      <a:pt x="1350608" y="0"/>
                    </a:lnTo>
                    <a:cubicBezTo>
                      <a:pt x="1390949" y="0"/>
                      <a:pt x="1423652" y="32703"/>
                      <a:pt x="1423652" y="73045"/>
                    </a:cubicBezTo>
                    <a:lnTo>
                      <a:pt x="1423652" y="1336373"/>
                    </a:lnTo>
                    <a:cubicBezTo>
                      <a:pt x="1423652" y="1376714"/>
                      <a:pt x="1390949" y="1409417"/>
                      <a:pt x="1350608" y="1409417"/>
                    </a:cubicBezTo>
                    <a:lnTo>
                      <a:pt x="73045" y="1409417"/>
                    </a:lnTo>
                    <a:cubicBezTo>
                      <a:pt x="32703" y="1409417"/>
                      <a:pt x="0" y="1376714"/>
                      <a:pt x="0" y="1336373"/>
                    </a:cubicBezTo>
                    <a:lnTo>
                      <a:pt x="0" y="73045"/>
                    </a:lnTo>
                    <a:cubicBezTo>
                      <a:pt x="0" y="32703"/>
                      <a:pt x="32703" y="0"/>
                      <a:pt x="73045" y="0"/>
                    </a:cubicBezTo>
                    <a:close/>
                  </a:path>
                </a:pathLst>
              </a:custGeom>
              <a:solidFill>
                <a:srgbClr val="A6A6A6">
                  <a:alpha val="27843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1423652" cy="14475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7669482" cy="7592796"/>
              <a:chOff x="0" y="0"/>
              <a:chExt cx="1423652" cy="140941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423652" cy="1409417"/>
              </a:xfrm>
              <a:custGeom>
                <a:avLst/>
                <a:gdLst/>
                <a:ahLst/>
                <a:cxnLst/>
                <a:rect r="r" b="b" t="t" l="l"/>
                <a:pathLst>
                  <a:path h="1409417" w="1423652">
                    <a:moveTo>
                      <a:pt x="73045" y="0"/>
                    </a:moveTo>
                    <a:lnTo>
                      <a:pt x="1350608" y="0"/>
                    </a:lnTo>
                    <a:cubicBezTo>
                      <a:pt x="1390949" y="0"/>
                      <a:pt x="1423652" y="32703"/>
                      <a:pt x="1423652" y="73045"/>
                    </a:cubicBezTo>
                    <a:lnTo>
                      <a:pt x="1423652" y="1336373"/>
                    </a:lnTo>
                    <a:cubicBezTo>
                      <a:pt x="1423652" y="1376714"/>
                      <a:pt x="1390949" y="1409417"/>
                      <a:pt x="1350608" y="1409417"/>
                    </a:cubicBezTo>
                    <a:lnTo>
                      <a:pt x="73045" y="1409417"/>
                    </a:lnTo>
                    <a:cubicBezTo>
                      <a:pt x="32703" y="1409417"/>
                      <a:pt x="0" y="1376714"/>
                      <a:pt x="0" y="1336373"/>
                    </a:cubicBezTo>
                    <a:lnTo>
                      <a:pt x="0" y="73045"/>
                    </a:lnTo>
                    <a:cubicBezTo>
                      <a:pt x="0" y="32703"/>
                      <a:pt x="32703" y="0"/>
                      <a:pt x="730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423652" cy="14475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313569" y="339701"/>
              <a:ext cx="7042343" cy="6913394"/>
              <a:chOff x="0" y="0"/>
              <a:chExt cx="1307239" cy="128330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307239" cy="1283303"/>
              </a:xfrm>
              <a:custGeom>
                <a:avLst/>
                <a:gdLst/>
                <a:ahLst/>
                <a:cxnLst/>
                <a:rect r="r" b="b" t="t" l="l"/>
                <a:pathLst>
                  <a:path h="1283303" w="1307239">
                    <a:moveTo>
                      <a:pt x="79550" y="0"/>
                    </a:moveTo>
                    <a:lnTo>
                      <a:pt x="1227690" y="0"/>
                    </a:lnTo>
                    <a:cubicBezTo>
                      <a:pt x="1248788" y="0"/>
                      <a:pt x="1269021" y="8381"/>
                      <a:pt x="1283940" y="23300"/>
                    </a:cubicBezTo>
                    <a:cubicBezTo>
                      <a:pt x="1298858" y="38218"/>
                      <a:pt x="1307239" y="58452"/>
                      <a:pt x="1307239" y="79550"/>
                    </a:cubicBezTo>
                    <a:lnTo>
                      <a:pt x="1307239" y="1203754"/>
                    </a:lnTo>
                    <a:cubicBezTo>
                      <a:pt x="1307239" y="1224851"/>
                      <a:pt x="1298858" y="1245085"/>
                      <a:pt x="1283940" y="1260004"/>
                    </a:cubicBezTo>
                    <a:cubicBezTo>
                      <a:pt x="1269021" y="1274922"/>
                      <a:pt x="1248788" y="1283303"/>
                      <a:pt x="1227690" y="1283303"/>
                    </a:cubicBezTo>
                    <a:lnTo>
                      <a:pt x="79550" y="1283303"/>
                    </a:lnTo>
                    <a:cubicBezTo>
                      <a:pt x="58452" y="1283303"/>
                      <a:pt x="38218" y="1274922"/>
                      <a:pt x="23300" y="1260004"/>
                    </a:cubicBezTo>
                    <a:cubicBezTo>
                      <a:pt x="8381" y="1245085"/>
                      <a:pt x="0" y="1224851"/>
                      <a:pt x="0" y="1203754"/>
                    </a:cubicBezTo>
                    <a:lnTo>
                      <a:pt x="0" y="79550"/>
                    </a:lnTo>
                    <a:cubicBezTo>
                      <a:pt x="0" y="58452"/>
                      <a:pt x="8381" y="38218"/>
                      <a:pt x="23300" y="23300"/>
                    </a:cubicBezTo>
                    <a:cubicBezTo>
                      <a:pt x="38218" y="8381"/>
                      <a:pt x="58452" y="0"/>
                      <a:pt x="79550" y="0"/>
                    </a:cubicBezTo>
                    <a:close/>
                  </a:path>
                </a:pathLst>
              </a:custGeom>
              <a:solidFill>
                <a:srgbClr val="F4DEC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307239" cy="13214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1735221" y="3512314"/>
            <a:ext cx="3728724" cy="3851026"/>
            <a:chOff x="0" y="0"/>
            <a:chExt cx="6350000" cy="655828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8"/>
              <a:stretch>
                <a:fillRect l="-20632" t="0" r="-20632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780420" y="1913970"/>
            <a:ext cx="7661590" cy="1111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79"/>
              </a:lnSpc>
            </a:pPr>
            <a:r>
              <a:rPr lang="en-US" sz="8018">
                <a:solidFill>
                  <a:srgbClr val="A94C1A"/>
                </a:solidFill>
                <a:latin typeface="Sunday"/>
              </a:rPr>
              <a:t>Conclusion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83252" y="3559939"/>
            <a:ext cx="8901243" cy="4210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3745"/>
              </a:lnSpc>
              <a:buFont typeface="Arial"/>
              <a:buChar char="•"/>
            </a:pPr>
            <a:r>
              <a:rPr lang="en-US" sz="3500">
                <a:solidFill>
                  <a:srgbClr val="A94C1A"/>
                </a:solidFill>
                <a:latin typeface="Rosario"/>
              </a:rPr>
              <a:t>The study introduced innovative neural network architectures for protein secondary structure prediction, achieving state-of-the-art accuracy.</a:t>
            </a:r>
          </a:p>
          <a:p>
            <a:pPr algn="just">
              <a:lnSpc>
                <a:spcPts val="3745"/>
              </a:lnSpc>
            </a:pPr>
          </a:p>
          <a:p>
            <a:pPr algn="just" marL="755651" indent="-377825" lvl="1">
              <a:lnSpc>
                <a:spcPts val="3745"/>
              </a:lnSpc>
              <a:buFont typeface="Arial"/>
              <a:buChar char="•"/>
            </a:pPr>
            <a:r>
              <a:rPr lang="en-US" sz="3500">
                <a:solidFill>
                  <a:srgbClr val="A94C1A"/>
                </a:solidFill>
                <a:latin typeface="Rosario"/>
              </a:rPr>
              <a:t>Demonstrated effective handling and correction of dataset errors, improving the reliability of model evaluations.</a:t>
            </a:r>
          </a:p>
          <a:p>
            <a:pPr algn="just">
              <a:lnSpc>
                <a:spcPts val="3745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63945" y="-612538"/>
            <a:ext cx="2824055" cy="2533092"/>
          </a:xfrm>
          <a:custGeom>
            <a:avLst/>
            <a:gdLst/>
            <a:ahLst/>
            <a:cxnLst/>
            <a:rect r="r" b="b" t="t" l="l"/>
            <a:pathLst>
              <a:path h="2533092" w="2824055">
                <a:moveTo>
                  <a:pt x="0" y="0"/>
                </a:moveTo>
                <a:lnTo>
                  <a:pt x="2824055" y="0"/>
                </a:lnTo>
                <a:lnTo>
                  <a:pt x="2824055" y="2533092"/>
                </a:lnTo>
                <a:lnTo>
                  <a:pt x="0" y="2533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700126"/>
            <a:ext cx="3290984" cy="3225164"/>
          </a:xfrm>
          <a:custGeom>
            <a:avLst/>
            <a:gdLst/>
            <a:ahLst/>
            <a:cxnLst/>
            <a:rect r="r" b="b" t="t" l="l"/>
            <a:pathLst>
              <a:path h="3225164" w="3290984">
                <a:moveTo>
                  <a:pt x="0" y="0"/>
                </a:moveTo>
                <a:lnTo>
                  <a:pt x="3290984" y="0"/>
                </a:lnTo>
                <a:lnTo>
                  <a:pt x="3290984" y="3225164"/>
                </a:lnTo>
                <a:lnTo>
                  <a:pt x="0" y="32251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83424" y="8729878"/>
            <a:ext cx="2104576" cy="2057400"/>
          </a:xfrm>
          <a:custGeom>
            <a:avLst/>
            <a:gdLst/>
            <a:ahLst/>
            <a:cxnLst/>
            <a:rect r="r" b="b" t="t" l="l"/>
            <a:pathLst>
              <a:path h="2057400" w="2104576">
                <a:moveTo>
                  <a:pt x="0" y="0"/>
                </a:moveTo>
                <a:lnTo>
                  <a:pt x="2104576" y="0"/>
                </a:lnTo>
                <a:lnTo>
                  <a:pt x="210457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681663" y="2508752"/>
            <a:ext cx="5885929" cy="5858150"/>
            <a:chOff x="0" y="0"/>
            <a:chExt cx="7847906" cy="781086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178424" y="218070"/>
              <a:ext cx="7669482" cy="7592796"/>
              <a:chOff x="0" y="0"/>
              <a:chExt cx="1423652" cy="140941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423652" cy="1409417"/>
              </a:xfrm>
              <a:custGeom>
                <a:avLst/>
                <a:gdLst/>
                <a:ahLst/>
                <a:cxnLst/>
                <a:rect r="r" b="b" t="t" l="l"/>
                <a:pathLst>
                  <a:path h="1409417" w="1423652">
                    <a:moveTo>
                      <a:pt x="73045" y="0"/>
                    </a:moveTo>
                    <a:lnTo>
                      <a:pt x="1350608" y="0"/>
                    </a:lnTo>
                    <a:cubicBezTo>
                      <a:pt x="1390949" y="0"/>
                      <a:pt x="1423652" y="32703"/>
                      <a:pt x="1423652" y="73045"/>
                    </a:cubicBezTo>
                    <a:lnTo>
                      <a:pt x="1423652" y="1336373"/>
                    </a:lnTo>
                    <a:cubicBezTo>
                      <a:pt x="1423652" y="1376714"/>
                      <a:pt x="1390949" y="1409417"/>
                      <a:pt x="1350608" y="1409417"/>
                    </a:cubicBezTo>
                    <a:lnTo>
                      <a:pt x="73045" y="1409417"/>
                    </a:lnTo>
                    <a:cubicBezTo>
                      <a:pt x="32703" y="1409417"/>
                      <a:pt x="0" y="1376714"/>
                      <a:pt x="0" y="1336373"/>
                    </a:cubicBezTo>
                    <a:lnTo>
                      <a:pt x="0" y="73045"/>
                    </a:lnTo>
                    <a:cubicBezTo>
                      <a:pt x="0" y="32703"/>
                      <a:pt x="32703" y="0"/>
                      <a:pt x="73045" y="0"/>
                    </a:cubicBezTo>
                    <a:close/>
                  </a:path>
                </a:pathLst>
              </a:custGeom>
              <a:solidFill>
                <a:srgbClr val="A6A6A6">
                  <a:alpha val="27843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1423652" cy="14475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7669482" cy="7592796"/>
              <a:chOff x="0" y="0"/>
              <a:chExt cx="1423652" cy="140941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423652" cy="1409417"/>
              </a:xfrm>
              <a:custGeom>
                <a:avLst/>
                <a:gdLst/>
                <a:ahLst/>
                <a:cxnLst/>
                <a:rect r="r" b="b" t="t" l="l"/>
                <a:pathLst>
                  <a:path h="1409417" w="1423652">
                    <a:moveTo>
                      <a:pt x="73045" y="0"/>
                    </a:moveTo>
                    <a:lnTo>
                      <a:pt x="1350608" y="0"/>
                    </a:lnTo>
                    <a:cubicBezTo>
                      <a:pt x="1390949" y="0"/>
                      <a:pt x="1423652" y="32703"/>
                      <a:pt x="1423652" y="73045"/>
                    </a:cubicBezTo>
                    <a:lnTo>
                      <a:pt x="1423652" y="1336373"/>
                    </a:lnTo>
                    <a:cubicBezTo>
                      <a:pt x="1423652" y="1376714"/>
                      <a:pt x="1390949" y="1409417"/>
                      <a:pt x="1350608" y="1409417"/>
                    </a:cubicBezTo>
                    <a:lnTo>
                      <a:pt x="73045" y="1409417"/>
                    </a:lnTo>
                    <a:cubicBezTo>
                      <a:pt x="32703" y="1409417"/>
                      <a:pt x="0" y="1376714"/>
                      <a:pt x="0" y="1336373"/>
                    </a:cubicBezTo>
                    <a:lnTo>
                      <a:pt x="0" y="73045"/>
                    </a:lnTo>
                    <a:cubicBezTo>
                      <a:pt x="0" y="32703"/>
                      <a:pt x="32703" y="0"/>
                      <a:pt x="730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423652" cy="14475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313569" y="339701"/>
              <a:ext cx="7042343" cy="6913394"/>
              <a:chOff x="0" y="0"/>
              <a:chExt cx="1307239" cy="128330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307239" cy="1283303"/>
              </a:xfrm>
              <a:custGeom>
                <a:avLst/>
                <a:gdLst/>
                <a:ahLst/>
                <a:cxnLst/>
                <a:rect r="r" b="b" t="t" l="l"/>
                <a:pathLst>
                  <a:path h="1283303" w="1307239">
                    <a:moveTo>
                      <a:pt x="79550" y="0"/>
                    </a:moveTo>
                    <a:lnTo>
                      <a:pt x="1227690" y="0"/>
                    </a:lnTo>
                    <a:cubicBezTo>
                      <a:pt x="1248788" y="0"/>
                      <a:pt x="1269021" y="8381"/>
                      <a:pt x="1283940" y="23300"/>
                    </a:cubicBezTo>
                    <a:cubicBezTo>
                      <a:pt x="1298858" y="38218"/>
                      <a:pt x="1307239" y="58452"/>
                      <a:pt x="1307239" y="79550"/>
                    </a:cubicBezTo>
                    <a:lnTo>
                      <a:pt x="1307239" y="1203754"/>
                    </a:lnTo>
                    <a:cubicBezTo>
                      <a:pt x="1307239" y="1224851"/>
                      <a:pt x="1298858" y="1245085"/>
                      <a:pt x="1283940" y="1260004"/>
                    </a:cubicBezTo>
                    <a:cubicBezTo>
                      <a:pt x="1269021" y="1274922"/>
                      <a:pt x="1248788" y="1283303"/>
                      <a:pt x="1227690" y="1283303"/>
                    </a:cubicBezTo>
                    <a:lnTo>
                      <a:pt x="79550" y="1283303"/>
                    </a:lnTo>
                    <a:cubicBezTo>
                      <a:pt x="58452" y="1283303"/>
                      <a:pt x="38218" y="1274922"/>
                      <a:pt x="23300" y="1260004"/>
                    </a:cubicBezTo>
                    <a:cubicBezTo>
                      <a:pt x="8381" y="1245085"/>
                      <a:pt x="0" y="1224851"/>
                      <a:pt x="0" y="1203754"/>
                    </a:cubicBezTo>
                    <a:lnTo>
                      <a:pt x="0" y="79550"/>
                    </a:lnTo>
                    <a:cubicBezTo>
                      <a:pt x="0" y="58452"/>
                      <a:pt x="8381" y="38218"/>
                      <a:pt x="23300" y="23300"/>
                    </a:cubicBezTo>
                    <a:cubicBezTo>
                      <a:pt x="38218" y="8381"/>
                      <a:pt x="58452" y="0"/>
                      <a:pt x="79550" y="0"/>
                    </a:cubicBezTo>
                    <a:close/>
                  </a:path>
                </a:pathLst>
              </a:custGeom>
              <a:solidFill>
                <a:srgbClr val="F4DEC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307239" cy="13214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1735221" y="3512314"/>
            <a:ext cx="3728724" cy="3851026"/>
            <a:chOff x="0" y="0"/>
            <a:chExt cx="6350000" cy="655828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8"/>
              <a:stretch>
                <a:fillRect l="-18906" t="0" r="-18906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780420" y="1913970"/>
            <a:ext cx="7661590" cy="1111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79"/>
              </a:lnSpc>
            </a:pPr>
            <a:r>
              <a:rPr lang="en-US" sz="8018">
                <a:solidFill>
                  <a:srgbClr val="A94C1A"/>
                </a:solidFill>
                <a:latin typeface="Sunday"/>
              </a:rPr>
              <a:t>FUTURE WORK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40707" y="3559939"/>
            <a:ext cx="8901243" cy="6077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3745"/>
              </a:lnSpc>
              <a:buFont typeface="Arial"/>
              <a:buChar char="•"/>
            </a:pPr>
            <a:r>
              <a:rPr lang="en-US" sz="3500">
                <a:solidFill>
                  <a:srgbClr val="A94C1A"/>
                </a:solidFill>
                <a:latin typeface="Rosario"/>
              </a:rPr>
              <a:t>Explore additional neural network configurations and deeper architectures to further enhance prediction accuracy.</a:t>
            </a:r>
          </a:p>
          <a:p>
            <a:pPr algn="just">
              <a:lnSpc>
                <a:spcPts val="3745"/>
              </a:lnSpc>
            </a:pPr>
          </a:p>
          <a:p>
            <a:pPr algn="just" marL="755651" indent="-377825" lvl="1">
              <a:lnSpc>
                <a:spcPts val="3745"/>
              </a:lnSpc>
              <a:buFont typeface="Arial"/>
              <a:buChar char="•"/>
            </a:pPr>
            <a:r>
              <a:rPr lang="en-US" sz="3500">
                <a:solidFill>
                  <a:srgbClr val="A94C1A"/>
                </a:solidFill>
                <a:latin typeface="Rosario"/>
              </a:rPr>
              <a:t>Incorporate larger and more diverse datasets to test the scalability and robustness of the models.</a:t>
            </a:r>
          </a:p>
          <a:p>
            <a:pPr algn="just">
              <a:lnSpc>
                <a:spcPts val="3745"/>
              </a:lnSpc>
            </a:pPr>
          </a:p>
          <a:p>
            <a:pPr algn="just" marL="755651" indent="-377825" lvl="1">
              <a:lnSpc>
                <a:spcPts val="3745"/>
              </a:lnSpc>
              <a:buFont typeface="Arial"/>
              <a:buChar char="•"/>
            </a:pPr>
            <a:r>
              <a:rPr lang="en-US" sz="3500">
                <a:solidFill>
                  <a:srgbClr val="A94C1A"/>
                </a:solidFill>
                <a:latin typeface="Rosario"/>
              </a:rPr>
              <a:t>Develop real-time applications and tools that utilize these models for practical bioinformatics research and therapeutic developments.</a:t>
            </a:r>
          </a:p>
          <a:p>
            <a:pPr algn="just">
              <a:lnSpc>
                <a:spcPts val="3745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4909652" y="0"/>
            <a:ext cx="3378348" cy="1523328"/>
          </a:xfrm>
          <a:custGeom>
            <a:avLst/>
            <a:gdLst/>
            <a:ahLst/>
            <a:cxnLst/>
            <a:rect r="r" b="b" t="t" l="l"/>
            <a:pathLst>
              <a:path h="1523328" w="3378348">
                <a:moveTo>
                  <a:pt x="0" y="1523328"/>
                </a:moveTo>
                <a:lnTo>
                  <a:pt x="3378348" y="1523328"/>
                </a:lnTo>
                <a:lnTo>
                  <a:pt x="3378348" y="0"/>
                </a:lnTo>
                <a:lnTo>
                  <a:pt x="0" y="0"/>
                </a:lnTo>
                <a:lnTo>
                  <a:pt x="0" y="152332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0" y="8929132"/>
            <a:ext cx="3482853" cy="1570450"/>
          </a:xfrm>
          <a:custGeom>
            <a:avLst/>
            <a:gdLst/>
            <a:ahLst/>
            <a:cxnLst/>
            <a:rect r="r" b="b" t="t" l="l"/>
            <a:pathLst>
              <a:path h="1570450" w="3482853">
                <a:moveTo>
                  <a:pt x="3482853" y="0"/>
                </a:moveTo>
                <a:lnTo>
                  <a:pt x="0" y="0"/>
                </a:lnTo>
                <a:lnTo>
                  <a:pt x="0" y="1570450"/>
                </a:lnTo>
                <a:lnTo>
                  <a:pt x="3482853" y="1570450"/>
                </a:lnTo>
                <a:lnTo>
                  <a:pt x="34828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3270734" y="9380893"/>
            <a:ext cx="1100599" cy="1118689"/>
          </a:xfrm>
          <a:custGeom>
            <a:avLst/>
            <a:gdLst/>
            <a:ahLst/>
            <a:cxnLst/>
            <a:rect r="r" b="b" t="t" l="l"/>
            <a:pathLst>
              <a:path h="1118689" w="1100599">
                <a:moveTo>
                  <a:pt x="1100599" y="0"/>
                </a:moveTo>
                <a:lnTo>
                  <a:pt x="0" y="0"/>
                </a:lnTo>
                <a:lnTo>
                  <a:pt x="0" y="1118689"/>
                </a:lnTo>
                <a:lnTo>
                  <a:pt x="1100599" y="1118689"/>
                </a:lnTo>
                <a:lnTo>
                  <a:pt x="110059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4104622" y="0"/>
            <a:ext cx="1187887" cy="1207411"/>
          </a:xfrm>
          <a:custGeom>
            <a:avLst/>
            <a:gdLst/>
            <a:ahLst/>
            <a:cxnLst/>
            <a:rect r="r" b="b" t="t" l="l"/>
            <a:pathLst>
              <a:path h="1207411" w="1187887">
                <a:moveTo>
                  <a:pt x="0" y="1207411"/>
                </a:moveTo>
                <a:lnTo>
                  <a:pt x="1187888" y="1207411"/>
                </a:lnTo>
                <a:lnTo>
                  <a:pt x="1187888" y="0"/>
                </a:lnTo>
                <a:lnTo>
                  <a:pt x="0" y="0"/>
                </a:lnTo>
                <a:lnTo>
                  <a:pt x="0" y="120741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41683" y="8865417"/>
            <a:ext cx="2990163" cy="755696"/>
          </a:xfrm>
          <a:custGeom>
            <a:avLst/>
            <a:gdLst/>
            <a:ahLst/>
            <a:cxnLst/>
            <a:rect r="r" b="b" t="t" l="l"/>
            <a:pathLst>
              <a:path h="755696" w="2990163">
                <a:moveTo>
                  <a:pt x="0" y="0"/>
                </a:moveTo>
                <a:lnTo>
                  <a:pt x="2990163" y="0"/>
                </a:lnTo>
                <a:lnTo>
                  <a:pt x="2990163" y="755696"/>
                </a:lnTo>
                <a:lnTo>
                  <a:pt x="0" y="7556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816347" y="4184192"/>
            <a:ext cx="3953718" cy="4230676"/>
            <a:chOff x="0" y="0"/>
            <a:chExt cx="5271625" cy="5640901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192369" y="144421"/>
              <a:ext cx="5079255" cy="5028469"/>
              <a:chOff x="0" y="0"/>
              <a:chExt cx="1423652" cy="1409418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423652" cy="1409417"/>
              </a:xfrm>
              <a:custGeom>
                <a:avLst/>
                <a:gdLst/>
                <a:ahLst/>
                <a:cxnLst/>
                <a:rect r="r" b="b" t="t" l="l"/>
                <a:pathLst>
                  <a:path h="1409417" w="1423652">
                    <a:moveTo>
                      <a:pt x="73045" y="0"/>
                    </a:moveTo>
                    <a:lnTo>
                      <a:pt x="1350608" y="0"/>
                    </a:lnTo>
                    <a:cubicBezTo>
                      <a:pt x="1390949" y="0"/>
                      <a:pt x="1423652" y="32703"/>
                      <a:pt x="1423652" y="73045"/>
                    </a:cubicBezTo>
                    <a:lnTo>
                      <a:pt x="1423652" y="1336373"/>
                    </a:lnTo>
                    <a:cubicBezTo>
                      <a:pt x="1423652" y="1376714"/>
                      <a:pt x="1390949" y="1409417"/>
                      <a:pt x="1350608" y="1409417"/>
                    </a:cubicBezTo>
                    <a:lnTo>
                      <a:pt x="73045" y="1409417"/>
                    </a:lnTo>
                    <a:cubicBezTo>
                      <a:pt x="32703" y="1409417"/>
                      <a:pt x="0" y="1376714"/>
                      <a:pt x="0" y="1336373"/>
                    </a:cubicBezTo>
                    <a:lnTo>
                      <a:pt x="0" y="73045"/>
                    </a:lnTo>
                    <a:cubicBezTo>
                      <a:pt x="0" y="32703"/>
                      <a:pt x="32703" y="0"/>
                      <a:pt x="73045" y="0"/>
                    </a:cubicBezTo>
                    <a:close/>
                  </a:path>
                </a:pathLst>
              </a:custGeom>
              <a:solidFill>
                <a:srgbClr val="A6A6A6">
                  <a:alpha val="27843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1423652" cy="14475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74205" y="0"/>
              <a:ext cx="5079255" cy="5028469"/>
              <a:chOff x="0" y="0"/>
              <a:chExt cx="1423652" cy="1409418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423652" cy="1409417"/>
              </a:xfrm>
              <a:custGeom>
                <a:avLst/>
                <a:gdLst/>
                <a:ahLst/>
                <a:cxnLst/>
                <a:rect r="r" b="b" t="t" l="l"/>
                <a:pathLst>
                  <a:path h="1409417" w="1423652">
                    <a:moveTo>
                      <a:pt x="73045" y="0"/>
                    </a:moveTo>
                    <a:lnTo>
                      <a:pt x="1350608" y="0"/>
                    </a:lnTo>
                    <a:cubicBezTo>
                      <a:pt x="1390949" y="0"/>
                      <a:pt x="1423652" y="32703"/>
                      <a:pt x="1423652" y="73045"/>
                    </a:cubicBezTo>
                    <a:lnTo>
                      <a:pt x="1423652" y="1336373"/>
                    </a:lnTo>
                    <a:cubicBezTo>
                      <a:pt x="1423652" y="1376714"/>
                      <a:pt x="1390949" y="1409417"/>
                      <a:pt x="1350608" y="1409417"/>
                    </a:cubicBezTo>
                    <a:lnTo>
                      <a:pt x="73045" y="1409417"/>
                    </a:lnTo>
                    <a:cubicBezTo>
                      <a:pt x="32703" y="1409417"/>
                      <a:pt x="0" y="1376714"/>
                      <a:pt x="0" y="1336373"/>
                    </a:cubicBezTo>
                    <a:lnTo>
                      <a:pt x="0" y="73045"/>
                    </a:lnTo>
                    <a:cubicBezTo>
                      <a:pt x="0" y="32703"/>
                      <a:pt x="32703" y="0"/>
                      <a:pt x="730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1423652" cy="14475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281872" y="224973"/>
              <a:ext cx="4663921" cy="4578523"/>
              <a:chOff x="0" y="0"/>
              <a:chExt cx="1307239" cy="1283303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307239" cy="1283303"/>
              </a:xfrm>
              <a:custGeom>
                <a:avLst/>
                <a:gdLst/>
                <a:ahLst/>
                <a:cxnLst/>
                <a:rect r="r" b="b" t="t" l="l"/>
                <a:pathLst>
                  <a:path h="1283303" w="1307239">
                    <a:moveTo>
                      <a:pt x="79550" y="0"/>
                    </a:moveTo>
                    <a:lnTo>
                      <a:pt x="1227690" y="0"/>
                    </a:lnTo>
                    <a:cubicBezTo>
                      <a:pt x="1248788" y="0"/>
                      <a:pt x="1269021" y="8381"/>
                      <a:pt x="1283940" y="23300"/>
                    </a:cubicBezTo>
                    <a:cubicBezTo>
                      <a:pt x="1298858" y="38218"/>
                      <a:pt x="1307239" y="58452"/>
                      <a:pt x="1307239" y="79550"/>
                    </a:cubicBezTo>
                    <a:lnTo>
                      <a:pt x="1307239" y="1203754"/>
                    </a:lnTo>
                    <a:cubicBezTo>
                      <a:pt x="1307239" y="1224851"/>
                      <a:pt x="1298858" y="1245085"/>
                      <a:pt x="1283940" y="1260004"/>
                    </a:cubicBezTo>
                    <a:cubicBezTo>
                      <a:pt x="1269021" y="1274922"/>
                      <a:pt x="1248788" y="1283303"/>
                      <a:pt x="1227690" y="1283303"/>
                    </a:cubicBezTo>
                    <a:lnTo>
                      <a:pt x="79550" y="1283303"/>
                    </a:lnTo>
                    <a:cubicBezTo>
                      <a:pt x="58452" y="1283303"/>
                      <a:pt x="38218" y="1274922"/>
                      <a:pt x="23300" y="1260004"/>
                    </a:cubicBezTo>
                    <a:cubicBezTo>
                      <a:pt x="8381" y="1245085"/>
                      <a:pt x="0" y="1224851"/>
                      <a:pt x="0" y="1203754"/>
                    </a:cubicBezTo>
                    <a:lnTo>
                      <a:pt x="0" y="79550"/>
                    </a:lnTo>
                    <a:cubicBezTo>
                      <a:pt x="0" y="58452"/>
                      <a:pt x="8381" y="38218"/>
                      <a:pt x="23300" y="23300"/>
                    </a:cubicBezTo>
                    <a:cubicBezTo>
                      <a:pt x="38218" y="8381"/>
                      <a:pt x="58452" y="0"/>
                      <a:pt x="79550" y="0"/>
                    </a:cubicBezTo>
                    <a:close/>
                  </a:path>
                </a:pathLst>
              </a:custGeom>
              <a:solidFill>
                <a:srgbClr val="F4DEC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1307239" cy="13214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0" y="1030611"/>
              <a:ext cx="5265646" cy="46102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164"/>
                </a:lnSpc>
              </a:pPr>
              <a:r>
                <a:rPr lang="en-US" sz="7216">
                  <a:solidFill>
                    <a:srgbClr val="A94C1A"/>
                  </a:solidFill>
                  <a:latin typeface="Sunday"/>
                </a:rPr>
                <a:t>Jai Singh</a:t>
              </a:r>
            </a:p>
            <a:p>
              <a:pPr algn="ctr">
                <a:lnSpc>
                  <a:spcPts val="9164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-466382" y="829564"/>
            <a:ext cx="2990163" cy="755696"/>
          </a:xfrm>
          <a:custGeom>
            <a:avLst/>
            <a:gdLst/>
            <a:ahLst/>
            <a:cxnLst/>
            <a:rect r="r" b="b" t="t" l="l"/>
            <a:pathLst>
              <a:path h="755696" w="2990163">
                <a:moveTo>
                  <a:pt x="0" y="0"/>
                </a:moveTo>
                <a:lnTo>
                  <a:pt x="2990164" y="0"/>
                </a:lnTo>
                <a:lnTo>
                  <a:pt x="2990164" y="755695"/>
                </a:lnTo>
                <a:lnTo>
                  <a:pt x="0" y="7556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6975117" y="4075910"/>
            <a:ext cx="4119870" cy="3987950"/>
            <a:chOff x="0" y="0"/>
            <a:chExt cx="5493160" cy="5317266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272142" y="148452"/>
              <a:ext cx="5221018" cy="5168814"/>
              <a:chOff x="0" y="0"/>
              <a:chExt cx="1423652" cy="1409418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423652" cy="1409417"/>
              </a:xfrm>
              <a:custGeom>
                <a:avLst/>
                <a:gdLst/>
                <a:ahLst/>
                <a:cxnLst/>
                <a:rect r="r" b="b" t="t" l="l"/>
                <a:pathLst>
                  <a:path h="1409417" w="1423652">
                    <a:moveTo>
                      <a:pt x="100833" y="0"/>
                    </a:moveTo>
                    <a:lnTo>
                      <a:pt x="1322819" y="0"/>
                    </a:lnTo>
                    <a:cubicBezTo>
                      <a:pt x="1378508" y="0"/>
                      <a:pt x="1423652" y="45144"/>
                      <a:pt x="1423652" y="100833"/>
                    </a:cubicBezTo>
                    <a:lnTo>
                      <a:pt x="1423652" y="1308585"/>
                    </a:lnTo>
                    <a:cubicBezTo>
                      <a:pt x="1423652" y="1364273"/>
                      <a:pt x="1378508" y="1409417"/>
                      <a:pt x="1322819" y="1409417"/>
                    </a:cubicBezTo>
                    <a:lnTo>
                      <a:pt x="100833" y="1409417"/>
                    </a:lnTo>
                    <a:cubicBezTo>
                      <a:pt x="45144" y="1409417"/>
                      <a:pt x="0" y="1364273"/>
                      <a:pt x="0" y="1308585"/>
                    </a:cubicBezTo>
                    <a:lnTo>
                      <a:pt x="0" y="100833"/>
                    </a:lnTo>
                    <a:cubicBezTo>
                      <a:pt x="0" y="45144"/>
                      <a:pt x="45144" y="0"/>
                      <a:pt x="100833" y="0"/>
                    </a:cubicBezTo>
                    <a:close/>
                  </a:path>
                </a:pathLst>
              </a:custGeom>
              <a:solidFill>
                <a:srgbClr val="A6A6A6">
                  <a:alpha val="27843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38100"/>
                <a:ext cx="1423652" cy="1447518"/>
              </a:xfrm>
              <a:prstGeom prst="rect">
                <a:avLst/>
              </a:prstGeom>
            </p:spPr>
            <p:txBody>
              <a:bodyPr anchor="ctr" rtlCol="false" tIns="36800" lIns="36800" bIns="36800" rIns="36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150679" y="0"/>
              <a:ext cx="5221018" cy="5168814"/>
              <a:chOff x="0" y="0"/>
              <a:chExt cx="1423652" cy="1409418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423652" cy="1409417"/>
              </a:xfrm>
              <a:custGeom>
                <a:avLst/>
                <a:gdLst/>
                <a:ahLst/>
                <a:cxnLst/>
                <a:rect r="r" b="b" t="t" l="l"/>
                <a:pathLst>
                  <a:path h="1409417" w="1423652">
                    <a:moveTo>
                      <a:pt x="100833" y="0"/>
                    </a:moveTo>
                    <a:lnTo>
                      <a:pt x="1322819" y="0"/>
                    </a:lnTo>
                    <a:cubicBezTo>
                      <a:pt x="1378508" y="0"/>
                      <a:pt x="1423652" y="45144"/>
                      <a:pt x="1423652" y="100833"/>
                    </a:cubicBezTo>
                    <a:lnTo>
                      <a:pt x="1423652" y="1308585"/>
                    </a:lnTo>
                    <a:cubicBezTo>
                      <a:pt x="1423652" y="1364273"/>
                      <a:pt x="1378508" y="1409417"/>
                      <a:pt x="1322819" y="1409417"/>
                    </a:cubicBezTo>
                    <a:lnTo>
                      <a:pt x="100833" y="1409417"/>
                    </a:lnTo>
                    <a:cubicBezTo>
                      <a:pt x="45144" y="1409417"/>
                      <a:pt x="0" y="1364273"/>
                      <a:pt x="0" y="1308585"/>
                    </a:cubicBezTo>
                    <a:lnTo>
                      <a:pt x="0" y="100833"/>
                    </a:lnTo>
                    <a:cubicBezTo>
                      <a:pt x="0" y="45144"/>
                      <a:pt x="45144" y="0"/>
                      <a:pt x="1008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38100"/>
                <a:ext cx="1423652" cy="1447518"/>
              </a:xfrm>
              <a:prstGeom prst="rect">
                <a:avLst/>
              </a:prstGeom>
            </p:spPr>
            <p:txBody>
              <a:bodyPr anchor="ctr" rtlCol="false" tIns="36800" lIns="36800" bIns="36800" rIns="36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364143" y="231252"/>
              <a:ext cx="4794092" cy="4706310"/>
              <a:chOff x="0" y="0"/>
              <a:chExt cx="1307239" cy="1283303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307239" cy="1283303"/>
              </a:xfrm>
              <a:custGeom>
                <a:avLst/>
                <a:gdLst/>
                <a:ahLst/>
                <a:cxnLst/>
                <a:rect r="r" b="b" t="t" l="l"/>
                <a:pathLst>
                  <a:path h="1283303" w="1307239">
                    <a:moveTo>
                      <a:pt x="109812" y="0"/>
                    </a:moveTo>
                    <a:lnTo>
                      <a:pt x="1197427" y="0"/>
                    </a:lnTo>
                    <a:cubicBezTo>
                      <a:pt x="1226551" y="0"/>
                      <a:pt x="1254482" y="11569"/>
                      <a:pt x="1275076" y="32163"/>
                    </a:cubicBezTo>
                    <a:cubicBezTo>
                      <a:pt x="1295670" y="52757"/>
                      <a:pt x="1307239" y="80688"/>
                      <a:pt x="1307239" y="109812"/>
                    </a:cubicBezTo>
                    <a:lnTo>
                      <a:pt x="1307239" y="1173491"/>
                    </a:lnTo>
                    <a:cubicBezTo>
                      <a:pt x="1307239" y="1234138"/>
                      <a:pt x="1258075" y="1283303"/>
                      <a:pt x="1197427" y="1283303"/>
                    </a:cubicBezTo>
                    <a:lnTo>
                      <a:pt x="109812" y="1283303"/>
                    </a:lnTo>
                    <a:cubicBezTo>
                      <a:pt x="80688" y="1283303"/>
                      <a:pt x="52757" y="1271734"/>
                      <a:pt x="32163" y="1251140"/>
                    </a:cubicBezTo>
                    <a:cubicBezTo>
                      <a:pt x="11569" y="1230546"/>
                      <a:pt x="0" y="1202615"/>
                      <a:pt x="0" y="1173491"/>
                    </a:cubicBezTo>
                    <a:lnTo>
                      <a:pt x="0" y="109812"/>
                    </a:lnTo>
                    <a:cubicBezTo>
                      <a:pt x="0" y="80688"/>
                      <a:pt x="11569" y="52757"/>
                      <a:pt x="32163" y="32163"/>
                    </a:cubicBezTo>
                    <a:cubicBezTo>
                      <a:pt x="52757" y="11569"/>
                      <a:pt x="80688" y="0"/>
                      <a:pt x="109812" y="0"/>
                    </a:cubicBezTo>
                    <a:close/>
                  </a:path>
                </a:pathLst>
              </a:custGeom>
              <a:solidFill>
                <a:srgbClr val="F4DEC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38100"/>
                <a:ext cx="1307239" cy="1321403"/>
              </a:xfrm>
              <a:prstGeom prst="rect">
                <a:avLst/>
              </a:prstGeom>
            </p:spPr>
            <p:txBody>
              <a:bodyPr anchor="ctr" rtlCol="false" tIns="36800" lIns="36800" bIns="36800" rIns="36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0" y="801064"/>
              <a:ext cx="5371698" cy="35190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17"/>
                </a:lnSpc>
              </a:pPr>
              <a:r>
                <a:rPr lang="en-US" sz="5525">
                  <a:solidFill>
                    <a:srgbClr val="A94C1A"/>
                  </a:solidFill>
                  <a:latin typeface="Sunday"/>
                </a:rPr>
                <a:t>MOhd Sufyan Azam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2311596" y="4184192"/>
            <a:ext cx="3949234" cy="3879668"/>
            <a:chOff x="0" y="0"/>
            <a:chExt cx="5265646" cy="5172890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118165" y="144421"/>
              <a:ext cx="5079255" cy="5028469"/>
              <a:chOff x="0" y="0"/>
              <a:chExt cx="1423652" cy="1409418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423652" cy="1409417"/>
              </a:xfrm>
              <a:custGeom>
                <a:avLst/>
                <a:gdLst/>
                <a:ahLst/>
                <a:cxnLst/>
                <a:rect r="r" b="b" t="t" l="l"/>
                <a:pathLst>
                  <a:path h="1409417" w="1423652">
                    <a:moveTo>
                      <a:pt x="73045" y="0"/>
                    </a:moveTo>
                    <a:lnTo>
                      <a:pt x="1350608" y="0"/>
                    </a:lnTo>
                    <a:cubicBezTo>
                      <a:pt x="1390949" y="0"/>
                      <a:pt x="1423652" y="32703"/>
                      <a:pt x="1423652" y="73045"/>
                    </a:cubicBezTo>
                    <a:lnTo>
                      <a:pt x="1423652" y="1336373"/>
                    </a:lnTo>
                    <a:cubicBezTo>
                      <a:pt x="1423652" y="1376714"/>
                      <a:pt x="1390949" y="1409417"/>
                      <a:pt x="1350608" y="1409417"/>
                    </a:cubicBezTo>
                    <a:lnTo>
                      <a:pt x="73045" y="1409417"/>
                    </a:lnTo>
                    <a:cubicBezTo>
                      <a:pt x="32703" y="1409417"/>
                      <a:pt x="0" y="1376714"/>
                      <a:pt x="0" y="1336373"/>
                    </a:cubicBezTo>
                    <a:lnTo>
                      <a:pt x="0" y="73045"/>
                    </a:lnTo>
                    <a:cubicBezTo>
                      <a:pt x="0" y="32703"/>
                      <a:pt x="32703" y="0"/>
                      <a:pt x="73045" y="0"/>
                    </a:cubicBezTo>
                    <a:close/>
                  </a:path>
                </a:pathLst>
              </a:custGeom>
              <a:solidFill>
                <a:srgbClr val="A6A6A6">
                  <a:alpha val="27843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38100"/>
                <a:ext cx="1423652" cy="14475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0"/>
              <a:ext cx="5079255" cy="5028469"/>
              <a:chOff x="0" y="0"/>
              <a:chExt cx="1423652" cy="1409418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423652" cy="1409417"/>
              </a:xfrm>
              <a:custGeom>
                <a:avLst/>
                <a:gdLst/>
                <a:ahLst/>
                <a:cxnLst/>
                <a:rect r="r" b="b" t="t" l="l"/>
                <a:pathLst>
                  <a:path h="1409417" w="1423652">
                    <a:moveTo>
                      <a:pt x="73045" y="0"/>
                    </a:moveTo>
                    <a:lnTo>
                      <a:pt x="1350608" y="0"/>
                    </a:lnTo>
                    <a:cubicBezTo>
                      <a:pt x="1390949" y="0"/>
                      <a:pt x="1423652" y="32703"/>
                      <a:pt x="1423652" y="73045"/>
                    </a:cubicBezTo>
                    <a:lnTo>
                      <a:pt x="1423652" y="1336373"/>
                    </a:lnTo>
                    <a:cubicBezTo>
                      <a:pt x="1423652" y="1376714"/>
                      <a:pt x="1390949" y="1409417"/>
                      <a:pt x="1350608" y="1409417"/>
                    </a:cubicBezTo>
                    <a:lnTo>
                      <a:pt x="73045" y="1409417"/>
                    </a:lnTo>
                    <a:cubicBezTo>
                      <a:pt x="32703" y="1409417"/>
                      <a:pt x="0" y="1376714"/>
                      <a:pt x="0" y="1336373"/>
                    </a:cubicBezTo>
                    <a:lnTo>
                      <a:pt x="0" y="73045"/>
                    </a:lnTo>
                    <a:cubicBezTo>
                      <a:pt x="0" y="32703"/>
                      <a:pt x="32703" y="0"/>
                      <a:pt x="730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38100"/>
                <a:ext cx="1423652" cy="14475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207667" y="224973"/>
              <a:ext cx="4663921" cy="4578523"/>
              <a:chOff x="0" y="0"/>
              <a:chExt cx="1307239" cy="1283303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1307239" cy="1283303"/>
              </a:xfrm>
              <a:custGeom>
                <a:avLst/>
                <a:gdLst/>
                <a:ahLst/>
                <a:cxnLst/>
                <a:rect r="r" b="b" t="t" l="l"/>
                <a:pathLst>
                  <a:path h="1283303" w="1307239">
                    <a:moveTo>
                      <a:pt x="79550" y="0"/>
                    </a:moveTo>
                    <a:lnTo>
                      <a:pt x="1227690" y="0"/>
                    </a:lnTo>
                    <a:cubicBezTo>
                      <a:pt x="1248788" y="0"/>
                      <a:pt x="1269021" y="8381"/>
                      <a:pt x="1283940" y="23300"/>
                    </a:cubicBezTo>
                    <a:cubicBezTo>
                      <a:pt x="1298858" y="38218"/>
                      <a:pt x="1307239" y="58452"/>
                      <a:pt x="1307239" y="79550"/>
                    </a:cubicBezTo>
                    <a:lnTo>
                      <a:pt x="1307239" y="1203754"/>
                    </a:lnTo>
                    <a:cubicBezTo>
                      <a:pt x="1307239" y="1224851"/>
                      <a:pt x="1298858" y="1245085"/>
                      <a:pt x="1283940" y="1260004"/>
                    </a:cubicBezTo>
                    <a:cubicBezTo>
                      <a:pt x="1269021" y="1274922"/>
                      <a:pt x="1248788" y="1283303"/>
                      <a:pt x="1227690" y="1283303"/>
                    </a:cubicBezTo>
                    <a:lnTo>
                      <a:pt x="79550" y="1283303"/>
                    </a:lnTo>
                    <a:cubicBezTo>
                      <a:pt x="58452" y="1283303"/>
                      <a:pt x="38218" y="1274922"/>
                      <a:pt x="23300" y="1260004"/>
                    </a:cubicBezTo>
                    <a:cubicBezTo>
                      <a:pt x="8381" y="1245085"/>
                      <a:pt x="0" y="1224851"/>
                      <a:pt x="0" y="1203754"/>
                    </a:cubicBezTo>
                    <a:lnTo>
                      <a:pt x="0" y="79550"/>
                    </a:lnTo>
                    <a:cubicBezTo>
                      <a:pt x="0" y="58452"/>
                      <a:pt x="8381" y="38218"/>
                      <a:pt x="23300" y="23300"/>
                    </a:cubicBezTo>
                    <a:cubicBezTo>
                      <a:pt x="38218" y="8381"/>
                      <a:pt x="58452" y="0"/>
                      <a:pt x="79550" y="0"/>
                    </a:cubicBezTo>
                    <a:close/>
                  </a:path>
                </a:pathLst>
              </a:custGeom>
              <a:solidFill>
                <a:srgbClr val="F4DEC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38100"/>
                <a:ext cx="1307239" cy="13214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40" id="40"/>
            <p:cNvSpPr txBox="true"/>
            <p:nvPr/>
          </p:nvSpPr>
          <p:spPr>
            <a:xfrm rot="0">
              <a:off x="0" y="988134"/>
              <a:ext cx="5265646" cy="30608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164"/>
                </a:lnSpc>
              </a:pPr>
              <a:r>
                <a:rPr lang="en-US" sz="7216">
                  <a:solidFill>
                    <a:srgbClr val="A94C1A"/>
                  </a:solidFill>
                  <a:latin typeface="Sunday"/>
                </a:rPr>
                <a:t>Sumit soni</a:t>
              </a: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3378348" y="1728134"/>
            <a:ext cx="11531305" cy="1588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93"/>
              </a:lnSpc>
            </a:pPr>
            <a:r>
              <a:rPr lang="en-US" sz="11395">
                <a:solidFill>
                  <a:srgbClr val="A94C1A"/>
                </a:solidFill>
                <a:latin typeface="Sunday"/>
              </a:rPr>
              <a:t>Team MEMBERS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63945" y="-612538"/>
            <a:ext cx="2824055" cy="2533092"/>
          </a:xfrm>
          <a:custGeom>
            <a:avLst/>
            <a:gdLst/>
            <a:ahLst/>
            <a:cxnLst/>
            <a:rect r="r" b="b" t="t" l="l"/>
            <a:pathLst>
              <a:path h="2533092" w="2824055">
                <a:moveTo>
                  <a:pt x="0" y="0"/>
                </a:moveTo>
                <a:lnTo>
                  <a:pt x="2824055" y="0"/>
                </a:lnTo>
                <a:lnTo>
                  <a:pt x="2824055" y="2533092"/>
                </a:lnTo>
                <a:lnTo>
                  <a:pt x="0" y="2533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700126"/>
            <a:ext cx="3290984" cy="3225164"/>
          </a:xfrm>
          <a:custGeom>
            <a:avLst/>
            <a:gdLst/>
            <a:ahLst/>
            <a:cxnLst/>
            <a:rect r="r" b="b" t="t" l="l"/>
            <a:pathLst>
              <a:path h="3225164" w="3290984">
                <a:moveTo>
                  <a:pt x="0" y="0"/>
                </a:moveTo>
                <a:lnTo>
                  <a:pt x="3290984" y="0"/>
                </a:lnTo>
                <a:lnTo>
                  <a:pt x="3290984" y="3225164"/>
                </a:lnTo>
                <a:lnTo>
                  <a:pt x="0" y="32251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83424" y="8729878"/>
            <a:ext cx="2104576" cy="2057400"/>
          </a:xfrm>
          <a:custGeom>
            <a:avLst/>
            <a:gdLst/>
            <a:ahLst/>
            <a:cxnLst/>
            <a:rect r="r" b="b" t="t" l="l"/>
            <a:pathLst>
              <a:path h="2057400" w="2104576">
                <a:moveTo>
                  <a:pt x="0" y="0"/>
                </a:moveTo>
                <a:lnTo>
                  <a:pt x="2104576" y="0"/>
                </a:lnTo>
                <a:lnTo>
                  <a:pt x="210457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80420" y="1913970"/>
            <a:ext cx="7661590" cy="1111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79"/>
              </a:lnSpc>
            </a:pPr>
            <a:r>
              <a:rPr lang="en-US" sz="8018">
                <a:solidFill>
                  <a:srgbClr val="A94C1A"/>
                </a:solidFill>
                <a:latin typeface="Sunday"/>
              </a:rPr>
              <a:t>References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94422" y="3947679"/>
            <a:ext cx="14617508" cy="2772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85187" indent="-442594" lvl="1">
              <a:lnSpc>
                <a:spcPts val="4386"/>
              </a:lnSpc>
              <a:buFont typeface="Arial"/>
              <a:buChar char="•"/>
            </a:pPr>
            <a:r>
              <a:rPr lang="en-US" sz="4099">
                <a:solidFill>
                  <a:srgbClr val="A94C1A"/>
                </a:solidFill>
                <a:latin typeface="Rosario"/>
              </a:rPr>
              <a:t>Link for the paper -</a:t>
            </a:r>
          </a:p>
          <a:p>
            <a:pPr algn="just" marL="1770375" indent="-590125" lvl="2">
              <a:lnSpc>
                <a:spcPts val="4386"/>
              </a:lnSpc>
              <a:buFont typeface="Arial"/>
              <a:buChar char="⚬"/>
            </a:pPr>
            <a:r>
              <a:rPr lang="en-US" sz="4099">
                <a:solidFill>
                  <a:srgbClr val="A94C1A"/>
                </a:solidFill>
                <a:latin typeface="Rosario"/>
              </a:rPr>
              <a:t>https://arxiv.org/pdf/1811.07143v1</a:t>
            </a:r>
          </a:p>
          <a:p>
            <a:pPr algn="just">
              <a:lnSpc>
                <a:spcPts val="4386"/>
              </a:lnSpc>
            </a:pPr>
          </a:p>
          <a:p>
            <a:pPr algn="just" marL="885187" indent="-442594" lvl="1">
              <a:lnSpc>
                <a:spcPts val="4386"/>
              </a:lnSpc>
              <a:buFont typeface="Arial"/>
              <a:buChar char="•"/>
            </a:pPr>
            <a:r>
              <a:rPr lang="en-US" sz="4099">
                <a:solidFill>
                  <a:srgbClr val="A94C1A"/>
                </a:solidFill>
                <a:latin typeface="Rosario"/>
              </a:rPr>
              <a:t>Link for its code -</a:t>
            </a:r>
          </a:p>
          <a:p>
            <a:pPr algn="just" marL="1770375" indent="-590125" lvl="2">
              <a:lnSpc>
                <a:spcPts val="4386"/>
              </a:lnSpc>
              <a:buFont typeface="Arial"/>
              <a:buChar char="⚬"/>
            </a:pPr>
            <a:r>
              <a:rPr lang="en-US" sz="4099">
                <a:solidFill>
                  <a:srgbClr val="A94C1A"/>
                </a:solidFill>
                <a:latin typeface="Rosario"/>
              </a:rPr>
              <a:t>https://github.com/SAINTProtein/MUFOLD-SS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2267834" y="0"/>
            <a:ext cx="6020166" cy="2714547"/>
          </a:xfrm>
          <a:custGeom>
            <a:avLst/>
            <a:gdLst/>
            <a:ahLst/>
            <a:cxnLst/>
            <a:rect r="r" b="b" t="t" l="l"/>
            <a:pathLst>
              <a:path h="2714547" w="6020166">
                <a:moveTo>
                  <a:pt x="0" y="2714547"/>
                </a:moveTo>
                <a:lnTo>
                  <a:pt x="6020166" y="2714547"/>
                </a:lnTo>
                <a:lnTo>
                  <a:pt x="6020166" y="0"/>
                </a:lnTo>
                <a:lnTo>
                  <a:pt x="0" y="0"/>
                </a:lnTo>
                <a:lnTo>
                  <a:pt x="0" y="271454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346277" y="7704836"/>
            <a:ext cx="7732172" cy="3106927"/>
          </a:xfrm>
          <a:custGeom>
            <a:avLst/>
            <a:gdLst/>
            <a:ahLst/>
            <a:cxnLst/>
            <a:rect r="r" b="b" t="t" l="l"/>
            <a:pathLst>
              <a:path h="3106927" w="7732172">
                <a:moveTo>
                  <a:pt x="7732173" y="0"/>
                </a:moveTo>
                <a:lnTo>
                  <a:pt x="0" y="0"/>
                </a:lnTo>
                <a:lnTo>
                  <a:pt x="0" y="3106928"/>
                </a:lnTo>
                <a:lnTo>
                  <a:pt x="7732173" y="3106928"/>
                </a:lnTo>
                <a:lnTo>
                  <a:pt x="773217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88165" y="-1044642"/>
            <a:ext cx="3001583" cy="3004662"/>
          </a:xfrm>
          <a:custGeom>
            <a:avLst/>
            <a:gdLst/>
            <a:ahLst/>
            <a:cxnLst/>
            <a:rect r="r" b="b" t="t" l="l"/>
            <a:pathLst>
              <a:path h="3004662" w="3001583">
                <a:moveTo>
                  <a:pt x="0" y="0"/>
                </a:moveTo>
                <a:lnTo>
                  <a:pt x="3001584" y="0"/>
                </a:lnTo>
                <a:lnTo>
                  <a:pt x="3001584" y="3004662"/>
                </a:lnTo>
                <a:lnTo>
                  <a:pt x="0" y="30046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402006" y="6323575"/>
            <a:ext cx="3060897" cy="2992284"/>
          </a:xfrm>
          <a:custGeom>
            <a:avLst/>
            <a:gdLst/>
            <a:ahLst/>
            <a:cxnLst/>
            <a:rect r="r" b="b" t="t" l="l"/>
            <a:pathLst>
              <a:path h="2992284" w="3060897">
                <a:moveTo>
                  <a:pt x="0" y="0"/>
                </a:moveTo>
                <a:lnTo>
                  <a:pt x="3060897" y="0"/>
                </a:lnTo>
                <a:lnTo>
                  <a:pt x="3060897" y="2992285"/>
                </a:lnTo>
                <a:lnTo>
                  <a:pt x="0" y="29922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-700126"/>
            <a:ext cx="4198776" cy="4114800"/>
          </a:xfrm>
          <a:custGeom>
            <a:avLst/>
            <a:gdLst/>
            <a:ahLst/>
            <a:cxnLst/>
            <a:rect r="r" b="b" t="t" l="l"/>
            <a:pathLst>
              <a:path h="4114800" w="4198776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40571" y="4915987"/>
            <a:ext cx="3138541" cy="2815176"/>
          </a:xfrm>
          <a:custGeom>
            <a:avLst/>
            <a:gdLst/>
            <a:ahLst/>
            <a:cxnLst/>
            <a:rect r="r" b="b" t="t" l="l"/>
            <a:pathLst>
              <a:path h="2815176" w="3138541">
                <a:moveTo>
                  <a:pt x="0" y="0"/>
                </a:moveTo>
                <a:lnTo>
                  <a:pt x="3138542" y="0"/>
                </a:lnTo>
                <a:lnTo>
                  <a:pt x="3138542" y="2815177"/>
                </a:lnTo>
                <a:lnTo>
                  <a:pt x="0" y="28151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93964" y="3867064"/>
            <a:ext cx="11300072" cy="2288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43"/>
              </a:lnSpc>
            </a:pPr>
            <a:r>
              <a:rPr lang="en-US" sz="16302">
                <a:solidFill>
                  <a:srgbClr val="A94C1A"/>
                </a:solidFill>
                <a:latin typeface="Sunday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13905" y="7788610"/>
            <a:ext cx="7315200" cy="2939380"/>
          </a:xfrm>
          <a:custGeom>
            <a:avLst/>
            <a:gdLst/>
            <a:ahLst/>
            <a:cxnLst/>
            <a:rect r="r" b="b" t="t" l="l"/>
            <a:pathLst>
              <a:path h="2939380" w="7315200">
                <a:moveTo>
                  <a:pt x="0" y="0"/>
                </a:moveTo>
                <a:lnTo>
                  <a:pt x="7315200" y="0"/>
                </a:lnTo>
                <a:lnTo>
                  <a:pt x="7315200" y="2939380"/>
                </a:lnTo>
                <a:lnTo>
                  <a:pt x="0" y="2939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17015" y="-299101"/>
            <a:ext cx="2400533" cy="2346723"/>
          </a:xfrm>
          <a:custGeom>
            <a:avLst/>
            <a:gdLst/>
            <a:ahLst/>
            <a:cxnLst/>
            <a:rect r="r" b="b" t="t" l="l"/>
            <a:pathLst>
              <a:path h="2346723" w="2400533">
                <a:moveTo>
                  <a:pt x="0" y="0"/>
                </a:moveTo>
                <a:lnTo>
                  <a:pt x="2400532" y="0"/>
                </a:lnTo>
                <a:lnTo>
                  <a:pt x="2400532" y="2346723"/>
                </a:lnTo>
                <a:lnTo>
                  <a:pt x="0" y="23467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42269" y="8148123"/>
            <a:ext cx="2348738" cy="2296089"/>
          </a:xfrm>
          <a:custGeom>
            <a:avLst/>
            <a:gdLst/>
            <a:ahLst/>
            <a:cxnLst/>
            <a:rect r="r" b="b" t="t" l="l"/>
            <a:pathLst>
              <a:path h="2296089" w="2348738">
                <a:moveTo>
                  <a:pt x="0" y="0"/>
                </a:moveTo>
                <a:lnTo>
                  <a:pt x="2348738" y="0"/>
                </a:lnTo>
                <a:lnTo>
                  <a:pt x="2348738" y="2296089"/>
                </a:lnTo>
                <a:lnTo>
                  <a:pt x="0" y="22960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12610" y="6859554"/>
            <a:ext cx="2716495" cy="2436614"/>
          </a:xfrm>
          <a:custGeom>
            <a:avLst/>
            <a:gdLst/>
            <a:ahLst/>
            <a:cxnLst/>
            <a:rect r="r" b="b" t="t" l="l"/>
            <a:pathLst>
              <a:path h="2436614" w="2716495">
                <a:moveTo>
                  <a:pt x="0" y="0"/>
                </a:moveTo>
                <a:lnTo>
                  <a:pt x="2716495" y="0"/>
                </a:lnTo>
                <a:lnTo>
                  <a:pt x="2716495" y="2436614"/>
                </a:lnTo>
                <a:lnTo>
                  <a:pt x="0" y="24366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68585" y="3141643"/>
            <a:ext cx="12740835" cy="5823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24572" indent="-462286" lvl="1">
              <a:lnSpc>
                <a:spcPts val="4582"/>
              </a:lnSpc>
              <a:buFont typeface="Arial"/>
              <a:buChar char="•"/>
            </a:pPr>
            <a:r>
              <a:rPr lang="en-US" sz="4282">
                <a:solidFill>
                  <a:srgbClr val="A94C1A"/>
                </a:solidFill>
                <a:latin typeface="Rosario"/>
              </a:rPr>
              <a:t>This is a study on predicting protein secondary structures at Q8 resolution using a variety of neural network architectures. </a:t>
            </a:r>
          </a:p>
          <a:p>
            <a:pPr algn="just" marL="924572" indent="-462286" lvl="1">
              <a:lnSpc>
                <a:spcPts val="4582"/>
              </a:lnSpc>
              <a:buFont typeface="Arial"/>
              <a:buChar char="•"/>
            </a:pPr>
            <a:r>
              <a:rPr lang="en-US" sz="4282">
                <a:solidFill>
                  <a:srgbClr val="A94C1A"/>
                </a:solidFill>
                <a:latin typeface="Rosario"/>
              </a:rPr>
              <a:t>It achieves high accuracy, comparable to the top existing models, and emphasizes reproducible research by making data, models, and code publicly available. </a:t>
            </a:r>
          </a:p>
          <a:p>
            <a:pPr algn="just" marL="924572" indent="-462286" lvl="1">
              <a:lnSpc>
                <a:spcPts val="4582"/>
              </a:lnSpc>
              <a:buFont typeface="Arial"/>
              <a:buChar char="•"/>
            </a:pPr>
            <a:r>
              <a:rPr lang="en-US" sz="4282">
                <a:solidFill>
                  <a:srgbClr val="A94C1A"/>
                </a:solidFill>
                <a:latin typeface="Rosario"/>
              </a:rPr>
              <a:t>The focus is on addressing long-standing errors in dataset splits and introducing new methods for enhanced prediction in computational biology.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93148" y="1817053"/>
            <a:ext cx="8901243" cy="508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9"/>
              </a:lnSpc>
            </a:pPr>
            <a:r>
              <a:rPr lang="en-US" sz="3700">
                <a:solidFill>
                  <a:srgbClr val="A94C1A"/>
                </a:solidFill>
                <a:latin typeface="Sunday"/>
              </a:rPr>
              <a:t>Abstract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63945" y="-612538"/>
            <a:ext cx="2824055" cy="2533092"/>
          </a:xfrm>
          <a:custGeom>
            <a:avLst/>
            <a:gdLst/>
            <a:ahLst/>
            <a:cxnLst/>
            <a:rect r="r" b="b" t="t" l="l"/>
            <a:pathLst>
              <a:path h="2533092" w="2824055">
                <a:moveTo>
                  <a:pt x="0" y="0"/>
                </a:moveTo>
                <a:lnTo>
                  <a:pt x="2824055" y="0"/>
                </a:lnTo>
                <a:lnTo>
                  <a:pt x="2824055" y="2533092"/>
                </a:lnTo>
                <a:lnTo>
                  <a:pt x="0" y="2533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700126"/>
            <a:ext cx="3290984" cy="3225164"/>
          </a:xfrm>
          <a:custGeom>
            <a:avLst/>
            <a:gdLst/>
            <a:ahLst/>
            <a:cxnLst/>
            <a:rect r="r" b="b" t="t" l="l"/>
            <a:pathLst>
              <a:path h="3225164" w="3290984">
                <a:moveTo>
                  <a:pt x="0" y="0"/>
                </a:moveTo>
                <a:lnTo>
                  <a:pt x="3290984" y="0"/>
                </a:lnTo>
                <a:lnTo>
                  <a:pt x="3290984" y="3225164"/>
                </a:lnTo>
                <a:lnTo>
                  <a:pt x="0" y="32251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83424" y="8729878"/>
            <a:ext cx="2104576" cy="2057400"/>
          </a:xfrm>
          <a:custGeom>
            <a:avLst/>
            <a:gdLst/>
            <a:ahLst/>
            <a:cxnLst/>
            <a:rect r="r" b="b" t="t" l="l"/>
            <a:pathLst>
              <a:path h="2057400" w="2104576">
                <a:moveTo>
                  <a:pt x="0" y="0"/>
                </a:moveTo>
                <a:lnTo>
                  <a:pt x="2104576" y="0"/>
                </a:lnTo>
                <a:lnTo>
                  <a:pt x="210457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681663" y="2508752"/>
            <a:ext cx="5885929" cy="5858150"/>
            <a:chOff x="0" y="0"/>
            <a:chExt cx="7847906" cy="781086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178424" y="218070"/>
              <a:ext cx="7669482" cy="7592796"/>
              <a:chOff x="0" y="0"/>
              <a:chExt cx="1423652" cy="140941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423652" cy="1409417"/>
              </a:xfrm>
              <a:custGeom>
                <a:avLst/>
                <a:gdLst/>
                <a:ahLst/>
                <a:cxnLst/>
                <a:rect r="r" b="b" t="t" l="l"/>
                <a:pathLst>
                  <a:path h="1409417" w="1423652">
                    <a:moveTo>
                      <a:pt x="73045" y="0"/>
                    </a:moveTo>
                    <a:lnTo>
                      <a:pt x="1350608" y="0"/>
                    </a:lnTo>
                    <a:cubicBezTo>
                      <a:pt x="1390949" y="0"/>
                      <a:pt x="1423652" y="32703"/>
                      <a:pt x="1423652" y="73045"/>
                    </a:cubicBezTo>
                    <a:lnTo>
                      <a:pt x="1423652" y="1336373"/>
                    </a:lnTo>
                    <a:cubicBezTo>
                      <a:pt x="1423652" y="1376714"/>
                      <a:pt x="1390949" y="1409417"/>
                      <a:pt x="1350608" y="1409417"/>
                    </a:cubicBezTo>
                    <a:lnTo>
                      <a:pt x="73045" y="1409417"/>
                    </a:lnTo>
                    <a:cubicBezTo>
                      <a:pt x="32703" y="1409417"/>
                      <a:pt x="0" y="1376714"/>
                      <a:pt x="0" y="1336373"/>
                    </a:cubicBezTo>
                    <a:lnTo>
                      <a:pt x="0" y="73045"/>
                    </a:lnTo>
                    <a:cubicBezTo>
                      <a:pt x="0" y="32703"/>
                      <a:pt x="32703" y="0"/>
                      <a:pt x="73045" y="0"/>
                    </a:cubicBezTo>
                    <a:close/>
                  </a:path>
                </a:pathLst>
              </a:custGeom>
              <a:solidFill>
                <a:srgbClr val="A6A6A6">
                  <a:alpha val="27843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1423652" cy="14475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7669482" cy="7592796"/>
              <a:chOff x="0" y="0"/>
              <a:chExt cx="1423652" cy="140941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423652" cy="1409417"/>
              </a:xfrm>
              <a:custGeom>
                <a:avLst/>
                <a:gdLst/>
                <a:ahLst/>
                <a:cxnLst/>
                <a:rect r="r" b="b" t="t" l="l"/>
                <a:pathLst>
                  <a:path h="1409417" w="1423652">
                    <a:moveTo>
                      <a:pt x="73045" y="0"/>
                    </a:moveTo>
                    <a:lnTo>
                      <a:pt x="1350608" y="0"/>
                    </a:lnTo>
                    <a:cubicBezTo>
                      <a:pt x="1390949" y="0"/>
                      <a:pt x="1423652" y="32703"/>
                      <a:pt x="1423652" y="73045"/>
                    </a:cubicBezTo>
                    <a:lnTo>
                      <a:pt x="1423652" y="1336373"/>
                    </a:lnTo>
                    <a:cubicBezTo>
                      <a:pt x="1423652" y="1376714"/>
                      <a:pt x="1390949" y="1409417"/>
                      <a:pt x="1350608" y="1409417"/>
                    </a:cubicBezTo>
                    <a:lnTo>
                      <a:pt x="73045" y="1409417"/>
                    </a:lnTo>
                    <a:cubicBezTo>
                      <a:pt x="32703" y="1409417"/>
                      <a:pt x="0" y="1376714"/>
                      <a:pt x="0" y="1336373"/>
                    </a:cubicBezTo>
                    <a:lnTo>
                      <a:pt x="0" y="73045"/>
                    </a:lnTo>
                    <a:cubicBezTo>
                      <a:pt x="0" y="32703"/>
                      <a:pt x="32703" y="0"/>
                      <a:pt x="730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423652" cy="14475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313569" y="339701"/>
              <a:ext cx="7042343" cy="6913394"/>
              <a:chOff x="0" y="0"/>
              <a:chExt cx="1307239" cy="128330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307239" cy="1283303"/>
              </a:xfrm>
              <a:custGeom>
                <a:avLst/>
                <a:gdLst/>
                <a:ahLst/>
                <a:cxnLst/>
                <a:rect r="r" b="b" t="t" l="l"/>
                <a:pathLst>
                  <a:path h="1283303" w="1307239">
                    <a:moveTo>
                      <a:pt x="79550" y="0"/>
                    </a:moveTo>
                    <a:lnTo>
                      <a:pt x="1227690" y="0"/>
                    </a:lnTo>
                    <a:cubicBezTo>
                      <a:pt x="1248788" y="0"/>
                      <a:pt x="1269021" y="8381"/>
                      <a:pt x="1283940" y="23300"/>
                    </a:cubicBezTo>
                    <a:cubicBezTo>
                      <a:pt x="1298858" y="38218"/>
                      <a:pt x="1307239" y="58452"/>
                      <a:pt x="1307239" y="79550"/>
                    </a:cubicBezTo>
                    <a:lnTo>
                      <a:pt x="1307239" y="1203754"/>
                    </a:lnTo>
                    <a:cubicBezTo>
                      <a:pt x="1307239" y="1224851"/>
                      <a:pt x="1298858" y="1245085"/>
                      <a:pt x="1283940" y="1260004"/>
                    </a:cubicBezTo>
                    <a:cubicBezTo>
                      <a:pt x="1269021" y="1274922"/>
                      <a:pt x="1248788" y="1283303"/>
                      <a:pt x="1227690" y="1283303"/>
                    </a:cubicBezTo>
                    <a:lnTo>
                      <a:pt x="79550" y="1283303"/>
                    </a:lnTo>
                    <a:cubicBezTo>
                      <a:pt x="58452" y="1283303"/>
                      <a:pt x="38218" y="1274922"/>
                      <a:pt x="23300" y="1260004"/>
                    </a:cubicBezTo>
                    <a:cubicBezTo>
                      <a:pt x="8381" y="1245085"/>
                      <a:pt x="0" y="1224851"/>
                      <a:pt x="0" y="1203754"/>
                    </a:cubicBezTo>
                    <a:lnTo>
                      <a:pt x="0" y="79550"/>
                    </a:lnTo>
                    <a:cubicBezTo>
                      <a:pt x="0" y="58452"/>
                      <a:pt x="8381" y="38218"/>
                      <a:pt x="23300" y="23300"/>
                    </a:cubicBezTo>
                    <a:cubicBezTo>
                      <a:pt x="38218" y="8381"/>
                      <a:pt x="58452" y="0"/>
                      <a:pt x="79550" y="0"/>
                    </a:cubicBezTo>
                    <a:close/>
                  </a:path>
                </a:pathLst>
              </a:custGeom>
              <a:solidFill>
                <a:srgbClr val="F4DEC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307239" cy="13214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1086067" y="2816002"/>
            <a:ext cx="4931394" cy="5093144"/>
            <a:chOff x="0" y="0"/>
            <a:chExt cx="6350000" cy="655828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8"/>
              <a:stretch>
                <a:fillRect l="0" t="-3163" r="0" b="-3163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780420" y="1856820"/>
            <a:ext cx="8901243" cy="508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9"/>
              </a:lnSpc>
            </a:pPr>
            <a:r>
              <a:rPr lang="en-US" sz="3700">
                <a:solidFill>
                  <a:srgbClr val="A94C1A"/>
                </a:solidFill>
                <a:latin typeface="Sunday"/>
              </a:rPr>
              <a:t> Importance of Protein Structures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83252" y="3037727"/>
            <a:ext cx="8901243" cy="6418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0267" indent="-365134" lvl="1">
              <a:lnSpc>
                <a:spcPts val="3619"/>
              </a:lnSpc>
              <a:buFont typeface="Arial"/>
              <a:buChar char="•"/>
            </a:pPr>
            <a:r>
              <a:rPr lang="en-US" sz="3382">
                <a:solidFill>
                  <a:srgbClr val="A94C1A"/>
                </a:solidFill>
                <a:latin typeface="Rosario"/>
              </a:rPr>
              <a:t>Proteins, as fundamental building blocks of life, perform essential biological functions derived from their 3D structures.</a:t>
            </a:r>
          </a:p>
          <a:p>
            <a:pPr algn="just" marL="730267" indent="-365134" lvl="1">
              <a:lnSpc>
                <a:spcPts val="3619"/>
              </a:lnSpc>
              <a:buFont typeface="Arial"/>
              <a:buChar char="•"/>
            </a:pPr>
            <a:r>
              <a:rPr lang="en-US" sz="3382">
                <a:solidFill>
                  <a:srgbClr val="A94C1A"/>
                </a:solidFill>
                <a:latin typeface="Rosario"/>
              </a:rPr>
              <a:t>Protein sequences are diverse, evolving over billions of years, which dictates their complex spatial conformations.</a:t>
            </a:r>
          </a:p>
          <a:p>
            <a:pPr algn="just" marL="730267" indent="-365134" lvl="1">
              <a:lnSpc>
                <a:spcPts val="3619"/>
              </a:lnSpc>
              <a:buFont typeface="Arial"/>
              <a:buChar char="•"/>
            </a:pPr>
            <a:r>
              <a:rPr lang="en-US" sz="3382">
                <a:solidFill>
                  <a:srgbClr val="A94C1A"/>
                </a:solidFill>
                <a:latin typeface="Rosario"/>
              </a:rPr>
              <a:t>Predicting 3D protein structures from amino acid sequences has been a significant challenge in computational biology for over 50 years.</a:t>
            </a:r>
          </a:p>
          <a:p>
            <a:pPr algn="just" marL="730267" indent="-365134" lvl="1">
              <a:lnSpc>
                <a:spcPts val="3619"/>
              </a:lnSpc>
              <a:buFont typeface="Arial"/>
              <a:buChar char="•"/>
            </a:pPr>
            <a:r>
              <a:rPr lang="en-US" sz="3382">
                <a:solidFill>
                  <a:srgbClr val="A94C1A"/>
                </a:solidFill>
                <a:latin typeface="Rosario"/>
              </a:rPr>
              <a:t>Secondary structure prediction is a critical first step in understanding protein structures and functions.</a:t>
            </a:r>
          </a:p>
          <a:p>
            <a:pPr algn="just">
              <a:lnSpc>
                <a:spcPts val="361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63945" y="-612538"/>
            <a:ext cx="2824055" cy="2533092"/>
          </a:xfrm>
          <a:custGeom>
            <a:avLst/>
            <a:gdLst/>
            <a:ahLst/>
            <a:cxnLst/>
            <a:rect r="r" b="b" t="t" l="l"/>
            <a:pathLst>
              <a:path h="2533092" w="2824055">
                <a:moveTo>
                  <a:pt x="0" y="0"/>
                </a:moveTo>
                <a:lnTo>
                  <a:pt x="2824055" y="0"/>
                </a:lnTo>
                <a:lnTo>
                  <a:pt x="2824055" y="2533092"/>
                </a:lnTo>
                <a:lnTo>
                  <a:pt x="0" y="2533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700126"/>
            <a:ext cx="3290984" cy="3225164"/>
          </a:xfrm>
          <a:custGeom>
            <a:avLst/>
            <a:gdLst/>
            <a:ahLst/>
            <a:cxnLst/>
            <a:rect r="r" b="b" t="t" l="l"/>
            <a:pathLst>
              <a:path h="3225164" w="3290984">
                <a:moveTo>
                  <a:pt x="0" y="0"/>
                </a:moveTo>
                <a:lnTo>
                  <a:pt x="3290984" y="0"/>
                </a:lnTo>
                <a:lnTo>
                  <a:pt x="3290984" y="3225164"/>
                </a:lnTo>
                <a:lnTo>
                  <a:pt x="0" y="32251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83424" y="8729878"/>
            <a:ext cx="2104576" cy="2057400"/>
          </a:xfrm>
          <a:custGeom>
            <a:avLst/>
            <a:gdLst/>
            <a:ahLst/>
            <a:cxnLst/>
            <a:rect r="r" b="b" t="t" l="l"/>
            <a:pathLst>
              <a:path h="2057400" w="2104576">
                <a:moveTo>
                  <a:pt x="0" y="0"/>
                </a:moveTo>
                <a:lnTo>
                  <a:pt x="2104576" y="0"/>
                </a:lnTo>
                <a:lnTo>
                  <a:pt x="210457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681663" y="2508752"/>
            <a:ext cx="5885929" cy="5858150"/>
            <a:chOff x="0" y="0"/>
            <a:chExt cx="7847906" cy="781086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178424" y="218070"/>
              <a:ext cx="7669482" cy="7592796"/>
              <a:chOff x="0" y="0"/>
              <a:chExt cx="1423652" cy="140941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423652" cy="1409417"/>
              </a:xfrm>
              <a:custGeom>
                <a:avLst/>
                <a:gdLst/>
                <a:ahLst/>
                <a:cxnLst/>
                <a:rect r="r" b="b" t="t" l="l"/>
                <a:pathLst>
                  <a:path h="1409417" w="1423652">
                    <a:moveTo>
                      <a:pt x="73045" y="0"/>
                    </a:moveTo>
                    <a:lnTo>
                      <a:pt x="1350608" y="0"/>
                    </a:lnTo>
                    <a:cubicBezTo>
                      <a:pt x="1390949" y="0"/>
                      <a:pt x="1423652" y="32703"/>
                      <a:pt x="1423652" y="73045"/>
                    </a:cubicBezTo>
                    <a:lnTo>
                      <a:pt x="1423652" y="1336373"/>
                    </a:lnTo>
                    <a:cubicBezTo>
                      <a:pt x="1423652" y="1376714"/>
                      <a:pt x="1390949" y="1409417"/>
                      <a:pt x="1350608" y="1409417"/>
                    </a:cubicBezTo>
                    <a:lnTo>
                      <a:pt x="73045" y="1409417"/>
                    </a:lnTo>
                    <a:cubicBezTo>
                      <a:pt x="32703" y="1409417"/>
                      <a:pt x="0" y="1376714"/>
                      <a:pt x="0" y="1336373"/>
                    </a:cubicBezTo>
                    <a:lnTo>
                      <a:pt x="0" y="73045"/>
                    </a:lnTo>
                    <a:cubicBezTo>
                      <a:pt x="0" y="32703"/>
                      <a:pt x="32703" y="0"/>
                      <a:pt x="73045" y="0"/>
                    </a:cubicBezTo>
                    <a:close/>
                  </a:path>
                </a:pathLst>
              </a:custGeom>
              <a:solidFill>
                <a:srgbClr val="A6A6A6">
                  <a:alpha val="27843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1423652" cy="14475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7669482" cy="7592796"/>
              <a:chOff x="0" y="0"/>
              <a:chExt cx="1423652" cy="140941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423652" cy="1409417"/>
              </a:xfrm>
              <a:custGeom>
                <a:avLst/>
                <a:gdLst/>
                <a:ahLst/>
                <a:cxnLst/>
                <a:rect r="r" b="b" t="t" l="l"/>
                <a:pathLst>
                  <a:path h="1409417" w="1423652">
                    <a:moveTo>
                      <a:pt x="73045" y="0"/>
                    </a:moveTo>
                    <a:lnTo>
                      <a:pt x="1350608" y="0"/>
                    </a:lnTo>
                    <a:cubicBezTo>
                      <a:pt x="1390949" y="0"/>
                      <a:pt x="1423652" y="32703"/>
                      <a:pt x="1423652" y="73045"/>
                    </a:cubicBezTo>
                    <a:lnTo>
                      <a:pt x="1423652" y="1336373"/>
                    </a:lnTo>
                    <a:cubicBezTo>
                      <a:pt x="1423652" y="1376714"/>
                      <a:pt x="1390949" y="1409417"/>
                      <a:pt x="1350608" y="1409417"/>
                    </a:cubicBezTo>
                    <a:lnTo>
                      <a:pt x="73045" y="1409417"/>
                    </a:lnTo>
                    <a:cubicBezTo>
                      <a:pt x="32703" y="1409417"/>
                      <a:pt x="0" y="1376714"/>
                      <a:pt x="0" y="1336373"/>
                    </a:cubicBezTo>
                    <a:lnTo>
                      <a:pt x="0" y="73045"/>
                    </a:lnTo>
                    <a:cubicBezTo>
                      <a:pt x="0" y="32703"/>
                      <a:pt x="32703" y="0"/>
                      <a:pt x="730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423652" cy="14475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313569" y="339701"/>
              <a:ext cx="7042343" cy="6913394"/>
              <a:chOff x="0" y="0"/>
              <a:chExt cx="1307239" cy="128330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307239" cy="1283303"/>
              </a:xfrm>
              <a:custGeom>
                <a:avLst/>
                <a:gdLst/>
                <a:ahLst/>
                <a:cxnLst/>
                <a:rect r="r" b="b" t="t" l="l"/>
                <a:pathLst>
                  <a:path h="1283303" w="1307239">
                    <a:moveTo>
                      <a:pt x="79550" y="0"/>
                    </a:moveTo>
                    <a:lnTo>
                      <a:pt x="1227690" y="0"/>
                    </a:lnTo>
                    <a:cubicBezTo>
                      <a:pt x="1248788" y="0"/>
                      <a:pt x="1269021" y="8381"/>
                      <a:pt x="1283940" y="23300"/>
                    </a:cubicBezTo>
                    <a:cubicBezTo>
                      <a:pt x="1298858" y="38218"/>
                      <a:pt x="1307239" y="58452"/>
                      <a:pt x="1307239" y="79550"/>
                    </a:cubicBezTo>
                    <a:lnTo>
                      <a:pt x="1307239" y="1203754"/>
                    </a:lnTo>
                    <a:cubicBezTo>
                      <a:pt x="1307239" y="1224851"/>
                      <a:pt x="1298858" y="1245085"/>
                      <a:pt x="1283940" y="1260004"/>
                    </a:cubicBezTo>
                    <a:cubicBezTo>
                      <a:pt x="1269021" y="1274922"/>
                      <a:pt x="1248788" y="1283303"/>
                      <a:pt x="1227690" y="1283303"/>
                    </a:cubicBezTo>
                    <a:lnTo>
                      <a:pt x="79550" y="1283303"/>
                    </a:lnTo>
                    <a:cubicBezTo>
                      <a:pt x="58452" y="1283303"/>
                      <a:pt x="38218" y="1274922"/>
                      <a:pt x="23300" y="1260004"/>
                    </a:cubicBezTo>
                    <a:cubicBezTo>
                      <a:pt x="8381" y="1245085"/>
                      <a:pt x="0" y="1224851"/>
                      <a:pt x="0" y="1203754"/>
                    </a:cubicBezTo>
                    <a:lnTo>
                      <a:pt x="0" y="79550"/>
                    </a:lnTo>
                    <a:cubicBezTo>
                      <a:pt x="0" y="58452"/>
                      <a:pt x="8381" y="38218"/>
                      <a:pt x="23300" y="23300"/>
                    </a:cubicBezTo>
                    <a:cubicBezTo>
                      <a:pt x="38218" y="8381"/>
                      <a:pt x="58452" y="0"/>
                      <a:pt x="79550" y="0"/>
                    </a:cubicBezTo>
                    <a:close/>
                  </a:path>
                </a:pathLst>
              </a:custGeom>
              <a:solidFill>
                <a:srgbClr val="F4DEC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307239" cy="13214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1362447" y="3025170"/>
            <a:ext cx="4524361" cy="4672760"/>
            <a:chOff x="0" y="0"/>
            <a:chExt cx="6350000" cy="655828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8"/>
              <a:stretch>
                <a:fillRect l="-41874" t="0" r="-41874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875450" y="1247446"/>
            <a:ext cx="7661590" cy="885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6318">
                <a:solidFill>
                  <a:srgbClr val="A94C1A"/>
                </a:solidFill>
                <a:latin typeface="Sunday Bold"/>
              </a:rPr>
              <a:t>Background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85145" y="2563138"/>
            <a:ext cx="8901243" cy="7301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87088" indent="-343544" lvl="1">
              <a:lnSpc>
                <a:spcPts val="3405"/>
              </a:lnSpc>
              <a:buFont typeface="Arial"/>
              <a:buChar char="•"/>
            </a:pPr>
            <a:r>
              <a:rPr lang="en-US" sz="3182">
                <a:solidFill>
                  <a:srgbClr val="A94C1A"/>
                </a:solidFill>
                <a:latin typeface="Rosario"/>
              </a:rPr>
              <a:t>Protein structures dictate biological functions and are determined by amino acid sequences.</a:t>
            </a:r>
          </a:p>
          <a:p>
            <a:pPr algn="just" marL="687088" indent="-343544" lvl="1">
              <a:lnSpc>
                <a:spcPts val="3405"/>
              </a:lnSpc>
              <a:buFont typeface="Arial"/>
              <a:buChar char="•"/>
            </a:pPr>
            <a:r>
              <a:rPr lang="en-US" sz="3182">
                <a:solidFill>
                  <a:srgbClr val="A94C1A"/>
                </a:solidFill>
                <a:latin typeface="Rosario"/>
              </a:rPr>
              <a:t>The problem of predicting protein 3D structures from sequences (Protein Structure Prediction, PSP) has been pursued for decades.</a:t>
            </a:r>
          </a:p>
          <a:p>
            <a:pPr algn="just" marL="687088" indent="-343544" lvl="1">
              <a:lnSpc>
                <a:spcPts val="3405"/>
              </a:lnSpc>
              <a:buFont typeface="Arial"/>
              <a:buChar char="•"/>
            </a:pPr>
            <a:r>
              <a:rPr lang="en-US" sz="3182">
                <a:solidFill>
                  <a:srgbClr val="A94C1A"/>
                </a:solidFill>
                <a:latin typeface="Rosario"/>
              </a:rPr>
              <a:t>Early efforts in secondary structure prediction focused on simplifying the problem to predicting fewer structural classes using statistical methods.</a:t>
            </a:r>
          </a:p>
          <a:p>
            <a:pPr algn="just" marL="687088" indent="-343544" lvl="1">
              <a:lnSpc>
                <a:spcPts val="3405"/>
              </a:lnSpc>
              <a:buFont typeface="Arial"/>
              <a:buChar char="•"/>
            </a:pPr>
            <a:r>
              <a:rPr lang="en-US" sz="3182">
                <a:solidFill>
                  <a:srgbClr val="A94C1A"/>
                </a:solidFill>
                <a:latin typeface="Rosario"/>
              </a:rPr>
              <a:t>Recent advancements involve deep learning techniques, improving the accuracy and reliability of predictions at higher resolutions like Q8.</a:t>
            </a:r>
          </a:p>
          <a:p>
            <a:pPr algn="just" marL="687088" indent="-343544" lvl="1">
              <a:lnSpc>
                <a:spcPts val="3405"/>
              </a:lnSpc>
              <a:buFont typeface="Arial"/>
              <a:buChar char="•"/>
            </a:pPr>
            <a:r>
              <a:rPr lang="en-US" sz="3182">
                <a:solidFill>
                  <a:srgbClr val="A94C1A"/>
                </a:solidFill>
                <a:latin typeface="Rosario"/>
              </a:rPr>
              <a:t>This study builds on past research, aiming to enhance prediction accuracy using innovative neural network architectures.</a:t>
            </a:r>
          </a:p>
          <a:p>
            <a:pPr algn="just">
              <a:lnSpc>
                <a:spcPts val="3405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13831" y="3471355"/>
            <a:ext cx="2170255" cy="2160012"/>
            <a:chOff x="0" y="0"/>
            <a:chExt cx="2893673" cy="2880016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65788" y="80407"/>
              <a:ext cx="2827885" cy="2799609"/>
              <a:chOff x="0" y="0"/>
              <a:chExt cx="1423652" cy="1409418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423652" cy="1409417"/>
              </a:xfrm>
              <a:custGeom>
                <a:avLst/>
                <a:gdLst/>
                <a:ahLst/>
                <a:cxnLst/>
                <a:rect r="r" b="b" t="t" l="l"/>
                <a:pathLst>
                  <a:path h="1409417" w="1423652">
                    <a:moveTo>
                      <a:pt x="73045" y="0"/>
                    </a:moveTo>
                    <a:lnTo>
                      <a:pt x="1350608" y="0"/>
                    </a:lnTo>
                    <a:cubicBezTo>
                      <a:pt x="1390949" y="0"/>
                      <a:pt x="1423652" y="32703"/>
                      <a:pt x="1423652" y="73045"/>
                    </a:cubicBezTo>
                    <a:lnTo>
                      <a:pt x="1423652" y="1336373"/>
                    </a:lnTo>
                    <a:cubicBezTo>
                      <a:pt x="1423652" y="1376714"/>
                      <a:pt x="1390949" y="1409417"/>
                      <a:pt x="1350608" y="1409417"/>
                    </a:cubicBezTo>
                    <a:lnTo>
                      <a:pt x="73045" y="1409417"/>
                    </a:lnTo>
                    <a:cubicBezTo>
                      <a:pt x="32703" y="1409417"/>
                      <a:pt x="0" y="1376714"/>
                      <a:pt x="0" y="1336373"/>
                    </a:cubicBezTo>
                    <a:lnTo>
                      <a:pt x="0" y="73045"/>
                    </a:lnTo>
                    <a:cubicBezTo>
                      <a:pt x="0" y="32703"/>
                      <a:pt x="32703" y="0"/>
                      <a:pt x="73045" y="0"/>
                    </a:cubicBezTo>
                    <a:close/>
                  </a:path>
                </a:pathLst>
              </a:custGeom>
              <a:solidFill>
                <a:srgbClr val="A6A6A6">
                  <a:alpha val="27843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1423652" cy="14475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0"/>
              <a:ext cx="2827885" cy="2799609"/>
              <a:chOff x="0" y="0"/>
              <a:chExt cx="1423652" cy="140941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423652" cy="1409417"/>
              </a:xfrm>
              <a:custGeom>
                <a:avLst/>
                <a:gdLst/>
                <a:ahLst/>
                <a:cxnLst/>
                <a:rect r="r" b="b" t="t" l="l"/>
                <a:pathLst>
                  <a:path h="1409417" w="1423652">
                    <a:moveTo>
                      <a:pt x="73045" y="0"/>
                    </a:moveTo>
                    <a:lnTo>
                      <a:pt x="1350608" y="0"/>
                    </a:lnTo>
                    <a:cubicBezTo>
                      <a:pt x="1390949" y="0"/>
                      <a:pt x="1423652" y="32703"/>
                      <a:pt x="1423652" y="73045"/>
                    </a:cubicBezTo>
                    <a:lnTo>
                      <a:pt x="1423652" y="1336373"/>
                    </a:lnTo>
                    <a:cubicBezTo>
                      <a:pt x="1423652" y="1376714"/>
                      <a:pt x="1390949" y="1409417"/>
                      <a:pt x="1350608" y="1409417"/>
                    </a:cubicBezTo>
                    <a:lnTo>
                      <a:pt x="73045" y="1409417"/>
                    </a:lnTo>
                    <a:cubicBezTo>
                      <a:pt x="32703" y="1409417"/>
                      <a:pt x="0" y="1376714"/>
                      <a:pt x="0" y="1336373"/>
                    </a:cubicBezTo>
                    <a:lnTo>
                      <a:pt x="0" y="73045"/>
                    </a:lnTo>
                    <a:cubicBezTo>
                      <a:pt x="0" y="32703"/>
                      <a:pt x="32703" y="0"/>
                      <a:pt x="730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1423652" cy="14475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15619" y="125254"/>
              <a:ext cx="2596647" cy="2549101"/>
              <a:chOff x="0" y="0"/>
              <a:chExt cx="1307239" cy="128330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307239" cy="1283303"/>
              </a:xfrm>
              <a:custGeom>
                <a:avLst/>
                <a:gdLst/>
                <a:ahLst/>
                <a:cxnLst/>
                <a:rect r="r" b="b" t="t" l="l"/>
                <a:pathLst>
                  <a:path h="1283303" w="1307239">
                    <a:moveTo>
                      <a:pt x="79550" y="0"/>
                    </a:moveTo>
                    <a:lnTo>
                      <a:pt x="1227690" y="0"/>
                    </a:lnTo>
                    <a:cubicBezTo>
                      <a:pt x="1248788" y="0"/>
                      <a:pt x="1269021" y="8381"/>
                      <a:pt x="1283940" y="23300"/>
                    </a:cubicBezTo>
                    <a:cubicBezTo>
                      <a:pt x="1298858" y="38218"/>
                      <a:pt x="1307239" y="58452"/>
                      <a:pt x="1307239" y="79550"/>
                    </a:cubicBezTo>
                    <a:lnTo>
                      <a:pt x="1307239" y="1203754"/>
                    </a:lnTo>
                    <a:cubicBezTo>
                      <a:pt x="1307239" y="1224851"/>
                      <a:pt x="1298858" y="1245085"/>
                      <a:pt x="1283940" y="1260004"/>
                    </a:cubicBezTo>
                    <a:cubicBezTo>
                      <a:pt x="1269021" y="1274922"/>
                      <a:pt x="1248788" y="1283303"/>
                      <a:pt x="1227690" y="1283303"/>
                    </a:cubicBezTo>
                    <a:lnTo>
                      <a:pt x="79550" y="1283303"/>
                    </a:lnTo>
                    <a:cubicBezTo>
                      <a:pt x="58452" y="1283303"/>
                      <a:pt x="38218" y="1274922"/>
                      <a:pt x="23300" y="1260004"/>
                    </a:cubicBezTo>
                    <a:cubicBezTo>
                      <a:pt x="8381" y="1245085"/>
                      <a:pt x="0" y="1224851"/>
                      <a:pt x="0" y="1203754"/>
                    </a:cubicBezTo>
                    <a:lnTo>
                      <a:pt x="0" y="79550"/>
                    </a:lnTo>
                    <a:cubicBezTo>
                      <a:pt x="0" y="58452"/>
                      <a:pt x="8381" y="38218"/>
                      <a:pt x="23300" y="23300"/>
                    </a:cubicBezTo>
                    <a:cubicBezTo>
                      <a:pt x="38218" y="8381"/>
                      <a:pt x="58452" y="0"/>
                      <a:pt x="79550" y="0"/>
                    </a:cubicBezTo>
                    <a:close/>
                  </a:path>
                </a:pathLst>
              </a:custGeom>
              <a:solidFill>
                <a:srgbClr val="F4DEC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307239" cy="13214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name="Group 12" id="12"/>
          <p:cNvGrpSpPr/>
          <p:nvPr/>
        </p:nvGrpSpPr>
        <p:grpSpPr>
          <a:xfrm rot="0">
            <a:off x="8060735" y="3467735"/>
            <a:ext cx="2170255" cy="2160012"/>
            <a:chOff x="0" y="0"/>
            <a:chExt cx="2893673" cy="2880016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65788" y="80407"/>
              <a:ext cx="2827885" cy="2799609"/>
              <a:chOff x="0" y="0"/>
              <a:chExt cx="1423652" cy="1409418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423652" cy="1409417"/>
              </a:xfrm>
              <a:custGeom>
                <a:avLst/>
                <a:gdLst/>
                <a:ahLst/>
                <a:cxnLst/>
                <a:rect r="r" b="b" t="t" l="l"/>
                <a:pathLst>
                  <a:path h="1409417" w="1423652">
                    <a:moveTo>
                      <a:pt x="73045" y="0"/>
                    </a:moveTo>
                    <a:lnTo>
                      <a:pt x="1350608" y="0"/>
                    </a:lnTo>
                    <a:cubicBezTo>
                      <a:pt x="1390949" y="0"/>
                      <a:pt x="1423652" y="32703"/>
                      <a:pt x="1423652" y="73045"/>
                    </a:cubicBezTo>
                    <a:lnTo>
                      <a:pt x="1423652" y="1336373"/>
                    </a:lnTo>
                    <a:cubicBezTo>
                      <a:pt x="1423652" y="1376714"/>
                      <a:pt x="1390949" y="1409417"/>
                      <a:pt x="1350608" y="1409417"/>
                    </a:cubicBezTo>
                    <a:lnTo>
                      <a:pt x="73045" y="1409417"/>
                    </a:lnTo>
                    <a:cubicBezTo>
                      <a:pt x="32703" y="1409417"/>
                      <a:pt x="0" y="1376714"/>
                      <a:pt x="0" y="1336373"/>
                    </a:cubicBezTo>
                    <a:lnTo>
                      <a:pt x="0" y="73045"/>
                    </a:lnTo>
                    <a:cubicBezTo>
                      <a:pt x="0" y="32703"/>
                      <a:pt x="32703" y="0"/>
                      <a:pt x="73045" y="0"/>
                    </a:cubicBezTo>
                    <a:close/>
                  </a:path>
                </a:pathLst>
              </a:custGeom>
              <a:solidFill>
                <a:srgbClr val="A6A6A6">
                  <a:alpha val="27843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1423652" cy="14475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0"/>
              <a:ext cx="2827885" cy="2799609"/>
              <a:chOff x="0" y="0"/>
              <a:chExt cx="1423652" cy="140941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423652" cy="1409417"/>
              </a:xfrm>
              <a:custGeom>
                <a:avLst/>
                <a:gdLst/>
                <a:ahLst/>
                <a:cxnLst/>
                <a:rect r="r" b="b" t="t" l="l"/>
                <a:pathLst>
                  <a:path h="1409417" w="1423652">
                    <a:moveTo>
                      <a:pt x="73045" y="0"/>
                    </a:moveTo>
                    <a:lnTo>
                      <a:pt x="1350608" y="0"/>
                    </a:lnTo>
                    <a:cubicBezTo>
                      <a:pt x="1390949" y="0"/>
                      <a:pt x="1423652" y="32703"/>
                      <a:pt x="1423652" y="73045"/>
                    </a:cubicBezTo>
                    <a:lnTo>
                      <a:pt x="1423652" y="1336373"/>
                    </a:lnTo>
                    <a:cubicBezTo>
                      <a:pt x="1423652" y="1376714"/>
                      <a:pt x="1390949" y="1409417"/>
                      <a:pt x="1350608" y="1409417"/>
                    </a:cubicBezTo>
                    <a:lnTo>
                      <a:pt x="73045" y="1409417"/>
                    </a:lnTo>
                    <a:cubicBezTo>
                      <a:pt x="32703" y="1409417"/>
                      <a:pt x="0" y="1376714"/>
                      <a:pt x="0" y="1336373"/>
                    </a:cubicBezTo>
                    <a:lnTo>
                      <a:pt x="0" y="73045"/>
                    </a:lnTo>
                    <a:cubicBezTo>
                      <a:pt x="0" y="32703"/>
                      <a:pt x="32703" y="0"/>
                      <a:pt x="730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38100"/>
                <a:ext cx="1423652" cy="14475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115619" y="125254"/>
              <a:ext cx="2596647" cy="2549101"/>
              <a:chOff x="0" y="0"/>
              <a:chExt cx="1307239" cy="1283303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307239" cy="1283303"/>
              </a:xfrm>
              <a:custGeom>
                <a:avLst/>
                <a:gdLst/>
                <a:ahLst/>
                <a:cxnLst/>
                <a:rect r="r" b="b" t="t" l="l"/>
                <a:pathLst>
                  <a:path h="1283303" w="1307239">
                    <a:moveTo>
                      <a:pt x="79550" y="0"/>
                    </a:moveTo>
                    <a:lnTo>
                      <a:pt x="1227690" y="0"/>
                    </a:lnTo>
                    <a:cubicBezTo>
                      <a:pt x="1248788" y="0"/>
                      <a:pt x="1269021" y="8381"/>
                      <a:pt x="1283940" y="23300"/>
                    </a:cubicBezTo>
                    <a:cubicBezTo>
                      <a:pt x="1298858" y="38218"/>
                      <a:pt x="1307239" y="58452"/>
                      <a:pt x="1307239" y="79550"/>
                    </a:cubicBezTo>
                    <a:lnTo>
                      <a:pt x="1307239" y="1203754"/>
                    </a:lnTo>
                    <a:cubicBezTo>
                      <a:pt x="1307239" y="1224851"/>
                      <a:pt x="1298858" y="1245085"/>
                      <a:pt x="1283940" y="1260004"/>
                    </a:cubicBezTo>
                    <a:cubicBezTo>
                      <a:pt x="1269021" y="1274922"/>
                      <a:pt x="1248788" y="1283303"/>
                      <a:pt x="1227690" y="1283303"/>
                    </a:cubicBezTo>
                    <a:lnTo>
                      <a:pt x="79550" y="1283303"/>
                    </a:lnTo>
                    <a:cubicBezTo>
                      <a:pt x="58452" y="1283303"/>
                      <a:pt x="38218" y="1274922"/>
                      <a:pt x="23300" y="1260004"/>
                    </a:cubicBezTo>
                    <a:cubicBezTo>
                      <a:pt x="8381" y="1245085"/>
                      <a:pt x="0" y="1224851"/>
                      <a:pt x="0" y="1203754"/>
                    </a:cubicBezTo>
                    <a:lnTo>
                      <a:pt x="0" y="79550"/>
                    </a:lnTo>
                    <a:cubicBezTo>
                      <a:pt x="0" y="58452"/>
                      <a:pt x="8381" y="38218"/>
                      <a:pt x="23300" y="23300"/>
                    </a:cubicBezTo>
                    <a:cubicBezTo>
                      <a:pt x="38218" y="8381"/>
                      <a:pt x="58452" y="0"/>
                      <a:pt x="79550" y="0"/>
                    </a:cubicBezTo>
                    <a:close/>
                  </a:path>
                </a:pathLst>
              </a:custGeom>
              <a:solidFill>
                <a:srgbClr val="F4DEC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1307239" cy="13214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name="Group 22" id="22"/>
          <p:cNvGrpSpPr/>
          <p:nvPr/>
        </p:nvGrpSpPr>
        <p:grpSpPr>
          <a:xfrm rot="0">
            <a:off x="13907640" y="3471355"/>
            <a:ext cx="2170255" cy="2160012"/>
            <a:chOff x="0" y="0"/>
            <a:chExt cx="2893673" cy="2880016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65788" y="80407"/>
              <a:ext cx="2827885" cy="2799609"/>
              <a:chOff x="0" y="0"/>
              <a:chExt cx="1423652" cy="1409418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423652" cy="1409417"/>
              </a:xfrm>
              <a:custGeom>
                <a:avLst/>
                <a:gdLst/>
                <a:ahLst/>
                <a:cxnLst/>
                <a:rect r="r" b="b" t="t" l="l"/>
                <a:pathLst>
                  <a:path h="1409417" w="1423652">
                    <a:moveTo>
                      <a:pt x="73045" y="0"/>
                    </a:moveTo>
                    <a:lnTo>
                      <a:pt x="1350608" y="0"/>
                    </a:lnTo>
                    <a:cubicBezTo>
                      <a:pt x="1390949" y="0"/>
                      <a:pt x="1423652" y="32703"/>
                      <a:pt x="1423652" y="73045"/>
                    </a:cubicBezTo>
                    <a:lnTo>
                      <a:pt x="1423652" y="1336373"/>
                    </a:lnTo>
                    <a:cubicBezTo>
                      <a:pt x="1423652" y="1376714"/>
                      <a:pt x="1390949" y="1409417"/>
                      <a:pt x="1350608" y="1409417"/>
                    </a:cubicBezTo>
                    <a:lnTo>
                      <a:pt x="73045" y="1409417"/>
                    </a:lnTo>
                    <a:cubicBezTo>
                      <a:pt x="32703" y="1409417"/>
                      <a:pt x="0" y="1376714"/>
                      <a:pt x="0" y="1336373"/>
                    </a:cubicBezTo>
                    <a:lnTo>
                      <a:pt x="0" y="73045"/>
                    </a:lnTo>
                    <a:cubicBezTo>
                      <a:pt x="0" y="32703"/>
                      <a:pt x="32703" y="0"/>
                      <a:pt x="73045" y="0"/>
                    </a:cubicBezTo>
                    <a:close/>
                  </a:path>
                </a:pathLst>
              </a:custGeom>
              <a:solidFill>
                <a:srgbClr val="A6A6A6">
                  <a:alpha val="27843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38100"/>
                <a:ext cx="1423652" cy="14475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0" y="0"/>
              <a:ext cx="2827885" cy="2799609"/>
              <a:chOff x="0" y="0"/>
              <a:chExt cx="1423652" cy="1409418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423652" cy="1409417"/>
              </a:xfrm>
              <a:custGeom>
                <a:avLst/>
                <a:gdLst/>
                <a:ahLst/>
                <a:cxnLst/>
                <a:rect r="r" b="b" t="t" l="l"/>
                <a:pathLst>
                  <a:path h="1409417" w="1423652">
                    <a:moveTo>
                      <a:pt x="73045" y="0"/>
                    </a:moveTo>
                    <a:lnTo>
                      <a:pt x="1350608" y="0"/>
                    </a:lnTo>
                    <a:cubicBezTo>
                      <a:pt x="1390949" y="0"/>
                      <a:pt x="1423652" y="32703"/>
                      <a:pt x="1423652" y="73045"/>
                    </a:cubicBezTo>
                    <a:lnTo>
                      <a:pt x="1423652" y="1336373"/>
                    </a:lnTo>
                    <a:cubicBezTo>
                      <a:pt x="1423652" y="1376714"/>
                      <a:pt x="1390949" y="1409417"/>
                      <a:pt x="1350608" y="1409417"/>
                    </a:cubicBezTo>
                    <a:lnTo>
                      <a:pt x="73045" y="1409417"/>
                    </a:lnTo>
                    <a:cubicBezTo>
                      <a:pt x="32703" y="1409417"/>
                      <a:pt x="0" y="1376714"/>
                      <a:pt x="0" y="1336373"/>
                    </a:cubicBezTo>
                    <a:lnTo>
                      <a:pt x="0" y="73045"/>
                    </a:lnTo>
                    <a:cubicBezTo>
                      <a:pt x="0" y="32703"/>
                      <a:pt x="32703" y="0"/>
                      <a:pt x="730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38100"/>
                <a:ext cx="1423652" cy="14475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115619" y="125254"/>
              <a:ext cx="2596647" cy="2549101"/>
              <a:chOff x="0" y="0"/>
              <a:chExt cx="1307239" cy="1283303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307239" cy="1283303"/>
              </a:xfrm>
              <a:custGeom>
                <a:avLst/>
                <a:gdLst/>
                <a:ahLst/>
                <a:cxnLst/>
                <a:rect r="r" b="b" t="t" l="l"/>
                <a:pathLst>
                  <a:path h="1283303" w="1307239">
                    <a:moveTo>
                      <a:pt x="79550" y="0"/>
                    </a:moveTo>
                    <a:lnTo>
                      <a:pt x="1227690" y="0"/>
                    </a:lnTo>
                    <a:cubicBezTo>
                      <a:pt x="1248788" y="0"/>
                      <a:pt x="1269021" y="8381"/>
                      <a:pt x="1283940" y="23300"/>
                    </a:cubicBezTo>
                    <a:cubicBezTo>
                      <a:pt x="1298858" y="38218"/>
                      <a:pt x="1307239" y="58452"/>
                      <a:pt x="1307239" y="79550"/>
                    </a:cubicBezTo>
                    <a:lnTo>
                      <a:pt x="1307239" y="1203754"/>
                    </a:lnTo>
                    <a:cubicBezTo>
                      <a:pt x="1307239" y="1224851"/>
                      <a:pt x="1298858" y="1245085"/>
                      <a:pt x="1283940" y="1260004"/>
                    </a:cubicBezTo>
                    <a:cubicBezTo>
                      <a:pt x="1269021" y="1274922"/>
                      <a:pt x="1248788" y="1283303"/>
                      <a:pt x="1227690" y="1283303"/>
                    </a:cubicBezTo>
                    <a:lnTo>
                      <a:pt x="79550" y="1283303"/>
                    </a:lnTo>
                    <a:cubicBezTo>
                      <a:pt x="58452" y="1283303"/>
                      <a:pt x="38218" y="1274922"/>
                      <a:pt x="23300" y="1260004"/>
                    </a:cubicBezTo>
                    <a:cubicBezTo>
                      <a:pt x="8381" y="1245085"/>
                      <a:pt x="0" y="1224851"/>
                      <a:pt x="0" y="1203754"/>
                    </a:cubicBezTo>
                    <a:lnTo>
                      <a:pt x="0" y="79550"/>
                    </a:lnTo>
                    <a:cubicBezTo>
                      <a:pt x="0" y="58452"/>
                      <a:pt x="8381" y="38218"/>
                      <a:pt x="23300" y="23300"/>
                    </a:cubicBezTo>
                    <a:cubicBezTo>
                      <a:pt x="38218" y="8381"/>
                      <a:pt x="58452" y="0"/>
                      <a:pt x="79550" y="0"/>
                    </a:cubicBezTo>
                    <a:close/>
                  </a:path>
                </a:pathLst>
              </a:custGeom>
              <a:solidFill>
                <a:srgbClr val="F4DEC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38100"/>
                <a:ext cx="1307239" cy="13214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name="Freeform 32" id="32"/>
          <p:cNvSpPr/>
          <p:nvPr/>
        </p:nvSpPr>
        <p:spPr>
          <a:xfrm flipH="false" flipV="false" rot="0">
            <a:off x="-763292" y="8701812"/>
            <a:ext cx="3167128" cy="3170376"/>
          </a:xfrm>
          <a:custGeom>
            <a:avLst/>
            <a:gdLst/>
            <a:ahLst/>
            <a:cxnLst/>
            <a:rect r="r" b="b" t="t" l="l"/>
            <a:pathLst>
              <a:path h="3170376" w="3167128">
                <a:moveTo>
                  <a:pt x="0" y="0"/>
                </a:moveTo>
                <a:lnTo>
                  <a:pt x="3167128" y="0"/>
                </a:lnTo>
                <a:lnTo>
                  <a:pt x="3167128" y="3170376"/>
                </a:lnTo>
                <a:lnTo>
                  <a:pt x="0" y="3170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6782883" y="811646"/>
            <a:ext cx="1972250" cy="1713392"/>
          </a:xfrm>
          <a:custGeom>
            <a:avLst/>
            <a:gdLst/>
            <a:ahLst/>
            <a:cxnLst/>
            <a:rect r="r" b="b" t="t" l="l"/>
            <a:pathLst>
              <a:path h="1713392" w="1972250">
                <a:moveTo>
                  <a:pt x="0" y="0"/>
                </a:moveTo>
                <a:lnTo>
                  <a:pt x="1972251" y="0"/>
                </a:lnTo>
                <a:lnTo>
                  <a:pt x="1972251" y="1713392"/>
                </a:lnTo>
                <a:lnTo>
                  <a:pt x="0" y="17133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56802" y="-634979"/>
            <a:ext cx="2347034" cy="2294423"/>
          </a:xfrm>
          <a:custGeom>
            <a:avLst/>
            <a:gdLst/>
            <a:ahLst/>
            <a:cxnLst/>
            <a:rect r="r" b="b" t="t" l="l"/>
            <a:pathLst>
              <a:path h="2294423" w="2347034">
                <a:moveTo>
                  <a:pt x="0" y="0"/>
                </a:moveTo>
                <a:lnTo>
                  <a:pt x="2347034" y="0"/>
                </a:lnTo>
                <a:lnTo>
                  <a:pt x="2347034" y="2294423"/>
                </a:lnTo>
                <a:lnTo>
                  <a:pt x="0" y="22944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6077895" y="8701812"/>
            <a:ext cx="3068014" cy="2861761"/>
          </a:xfrm>
          <a:custGeom>
            <a:avLst/>
            <a:gdLst/>
            <a:ahLst/>
            <a:cxnLst/>
            <a:rect r="r" b="b" t="t" l="l"/>
            <a:pathLst>
              <a:path h="2861761" w="3068014">
                <a:moveTo>
                  <a:pt x="0" y="0"/>
                </a:moveTo>
                <a:lnTo>
                  <a:pt x="3068014" y="0"/>
                </a:lnTo>
                <a:lnTo>
                  <a:pt x="3068014" y="2861761"/>
                </a:lnTo>
                <a:lnTo>
                  <a:pt x="0" y="28617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4384467" y="3736765"/>
            <a:ext cx="1282388" cy="1563887"/>
          </a:xfrm>
          <a:custGeom>
            <a:avLst/>
            <a:gdLst/>
            <a:ahLst/>
            <a:cxnLst/>
            <a:rect r="r" b="b" t="t" l="l"/>
            <a:pathLst>
              <a:path h="1563887" w="1282388">
                <a:moveTo>
                  <a:pt x="0" y="0"/>
                </a:moveTo>
                <a:lnTo>
                  <a:pt x="1282387" y="0"/>
                </a:lnTo>
                <a:lnTo>
                  <a:pt x="1282387" y="1563888"/>
                </a:lnTo>
                <a:lnTo>
                  <a:pt x="0" y="15638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2167821" y="3471355"/>
            <a:ext cx="2216264" cy="2216264"/>
          </a:xfrm>
          <a:custGeom>
            <a:avLst/>
            <a:gdLst/>
            <a:ahLst/>
            <a:cxnLst/>
            <a:rect r="r" b="b" t="t" l="l"/>
            <a:pathLst>
              <a:path h="2216264" w="2216264">
                <a:moveTo>
                  <a:pt x="0" y="0"/>
                </a:moveTo>
                <a:lnTo>
                  <a:pt x="2216264" y="0"/>
                </a:lnTo>
                <a:lnTo>
                  <a:pt x="2216264" y="2216264"/>
                </a:lnTo>
                <a:lnTo>
                  <a:pt x="0" y="221626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8060735" y="3611551"/>
            <a:ext cx="2030276" cy="1935872"/>
          </a:xfrm>
          <a:custGeom>
            <a:avLst/>
            <a:gdLst/>
            <a:ahLst/>
            <a:cxnLst/>
            <a:rect r="r" b="b" t="t" l="l"/>
            <a:pathLst>
              <a:path h="1935872" w="2030276">
                <a:moveTo>
                  <a:pt x="0" y="0"/>
                </a:moveTo>
                <a:lnTo>
                  <a:pt x="2030277" y="0"/>
                </a:lnTo>
                <a:lnTo>
                  <a:pt x="2030277" y="1935872"/>
                </a:lnTo>
                <a:lnTo>
                  <a:pt x="0" y="193587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36277" t="-18293" r="-44701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5241483" y="1152525"/>
            <a:ext cx="7805035" cy="1451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97"/>
              </a:lnSpc>
            </a:pPr>
            <a:r>
              <a:rPr lang="en-US" sz="10371">
                <a:solidFill>
                  <a:srgbClr val="A94C1A"/>
                </a:solidFill>
                <a:latin typeface="Sunday"/>
              </a:rPr>
              <a:t>Objectives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820272" y="6004652"/>
            <a:ext cx="5167868" cy="2112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73735" indent="-336868" lvl="1">
              <a:lnSpc>
                <a:spcPts val="3339"/>
              </a:lnSpc>
              <a:buFont typeface="Arial"/>
              <a:buChar char="•"/>
            </a:pPr>
            <a:r>
              <a:rPr lang="en-US" sz="3120">
                <a:solidFill>
                  <a:srgbClr val="A94C1A"/>
                </a:solidFill>
                <a:latin typeface="Rosario"/>
              </a:rPr>
              <a:t>Implement diverse neural network architectures to predict protein secondary structures at Q8 resolution.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6560066" y="6004652"/>
            <a:ext cx="5167868" cy="2112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73735" indent="-336868" lvl="1">
              <a:lnSpc>
                <a:spcPts val="3339"/>
              </a:lnSpc>
              <a:buFont typeface="Arial"/>
              <a:buChar char="•"/>
            </a:pPr>
            <a:r>
              <a:rPr lang="en-US" sz="3120">
                <a:solidFill>
                  <a:srgbClr val="A94C1A"/>
                </a:solidFill>
                <a:latin typeface="Rosario"/>
              </a:rPr>
              <a:t>Achieve high accuracy in predictions, comparing favorably with top existing models.</a:t>
            </a:r>
          </a:p>
          <a:p>
            <a:pPr algn="ctr">
              <a:lnSpc>
                <a:spcPts val="3339"/>
              </a:lnSpc>
            </a:pPr>
          </a:p>
        </p:txBody>
      </p:sp>
      <p:sp>
        <p:nvSpPr>
          <p:cNvPr name="TextBox 42" id="42"/>
          <p:cNvSpPr txBox="true"/>
          <p:nvPr/>
        </p:nvSpPr>
        <p:spPr>
          <a:xfrm rot="0">
            <a:off x="12299860" y="6004652"/>
            <a:ext cx="5167868" cy="2532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73735" indent="-336868" lvl="1">
              <a:lnSpc>
                <a:spcPts val="3339"/>
              </a:lnSpc>
              <a:buFont typeface="Arial"/>
              <a:buChar char="•"/>
            </a:pPr>
            <a:r>
              <a:rPr lang="en-US" sz="3120">
                <a:solidFill>
                  <a:srgbClr val="A94C1A"/>
                </a:solidFill>
                <a:latin typeface="Rosario"/>
              </a:rPr>
              <a:t>Address and correct longstanding dataset errors to set new standards for future research in computational biology.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7189" y="3844244"/>
            <a:ext cx="2101635" cy="2091716"/>
            <a:chOff x="0" y="0"/>
            <a:chExt cx="2802180" cy="2788955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63708" y="77864"/>
              <a:ext cx="2738472" cy="2711090"/>
              <a:chOff x="0" y="0"/>
              <a:chExt cx="1423652" cy="1409418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423652" cy="1409417"/>
              </a:xfrm>
              <a:custGeom>
                <a:avLst/>
                <a:gdLst/>
                <a:ahLst/>
                <a:cxnLst/>
                <a:rect r="r" b="b" t="t" l="l"/>
                <a:pathLst>
                  <a:path h="1409417" w="1423652">
                    <a:moveTo>
                      <a:pt x="73045" y="0"/>
                    </a:moveTo>
                    <a:lnTo>
                      <a:pt x="1350608" y="0"/>
                    </a:lnTo>
                    <a:cubicBezTo>
                      <a:pt x="1390949" y="0"/>
                      <a:pt x="1423652" y="32703"/>
                      <a:pt x="1423652" y="73045"/>
                    </a:cubicBezTo>
                    <a:lnTo>
                      <a:pt x="1423652" y="1336373"/>
                    </a:lnTo>
                    <a:cubicBezTo>
                      <a:pt x="1423652" y="1376714"/>
                      <a:pt x="1390949" y="1409417"/>
                      <a:pt x="1350608" y="1409417"/>
                    </a:cubicBezTo>
                    <a:lnTo>
                      <a:pt x="73045" y="1409417"/>
                    </a:lnTo>
                    <a:cubicBezTo>
                      <a:pt x="32703" y="1409417"/>
                      <a:pt x="0" y="1376714"/>
                      <a:pt x="0" y="1336373"/>
                    </a:cubicBezTo>
                    <a:lnTo>
                      <a:pt x="0" y="73045"/>
                    </a:lnTo>
                    <a:cubicBezTo>
                      <a:pt x="0" y="32703"/>
                      <a:pt x="32703" y="0"/>
                      <a:pt x="73045" y="0"/>
                    </a:cubicBezTo>
                    <a:close/>
                  </a:path>
                </a:pathLst>
              </a:custGeom>
              <a:solidFill>
                <a:srgbClr val="A6A6A6">
                  <a:alpha val="27843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1423652" cy="14475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0"/>
              <a:ext cx="2738472" cy="2711090"/>
              <a:chOff x="0" y="0"/>
              <a:chExt cx="1423652" cy="140941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423652" cy="1409417"/>
              </a:xfrm>
              <a:custGeom>
                <a:avLst/>
                <a:gdLst/>
                <a:ahLst/>
                <a:cxnLst/>
                <a:rect r="r" b="b" t="t" l="l"/>
                <a:pathLst>
                  <a:path h="1409417" w="1423652">
                    <a:moveTo>
                      <a:pt x="73045" y="0"/>
                    </a:moveTo>
                    <a:lnTo>
                      <a:pt x="1350608" y="0"/>
                    </a:lnTo>
                    <a:cubicBezTo>
                      <a:pt x="1390949" y="0"/>
                      <a:pt x="1423652" y="32703"/>
                      <a:pt x="1423652" y="73045"/>
                    </a:cubicBezTo>
                    <a:lnTo>
                      <a:pt x="1423652" y="1336373"/>
                    </a:lnTo>
                    <a:cubicBezTo>
                      <a:pt x="1423652" y="1376714"/>
                      <a:pt x="1390949" y="1409417"/>
                      <a:pt x="1350608" y="1409417"/>
                    </a:cubicBezTo>
                    <a:lnTo>
                      <a:pt x="73045" y="1409417"/>
                    </a:lnTo>
                    <a:cubicBezTo>
                      <a:pt x="32703" y="1409417"/>
                      <a:pt x="0" y="1376714"/>
                      <a:pt x="0" y="1336373"/>
                    </a:cubicBezTo>
                    <a:lnTo>
                      <a:pt x="0" y="73045"/>
                    </a:lnTo>
                    <a:cubicBezTo>
                      <a:pt x="0" y="32703"/>
                      <a:pt x="32703" y="0"/>
                      <a:pt x="730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1423652" cy="14475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11963" y="121294"/>
              <a:ext cx="2514545" cy="2468502"/>
              <a:chOff x="0" y="0"/>
              <a:chExt cx="1307239" cy="128330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307239" cy="1283303"/>
              </a:xfrm>
              <a:custGeom>
                <a:avLst/>
                <a:gdLst/>
                <a:ahLst/>
                <a:cxnLst/>
                <a:rect r="r" b="b" t="t" l="l"/>
                <a:pathLst>
                  <a:path h="1283303" w="1307239">
                    <a:moveTo>
                      <a:pt x="79550" y="0"/>
                    </a:moveTo>
                    <a:lnTo>
                      <a:pt x="1227690" y="0"/>
                    </a:lnTo>
                    <a:cubicBezTo>
                      <a:pt x="1248788" y="0"/>
                      <a:pt x="1269021" y="8381"/>
                      <a:pt x="1283940" y="23300"/>
                    </a:cubicBezTo>
                    <a:cubicBezTo>
                      <a:pt x="1298858" y="38218"/>
                      <a:pt x="1307239" y="58452"/>
                      <a:pt x="1307239" y="79550"/>
                    </a:cubicBezTo>
                    <a:lnTo>
                      <a:pt x="1307239" y="1203754"/>
                    </a:lnTo>
                    <a:cubicBezTo>
                      <a:pt x="1307239" y="1224851"/>
                      <a:pt x="1298858" y="1245085"/>
                      <a:pt x="1283940" y="1260004"/>
                    </a:cubicBezTo>
                    <a:cubicBezTo>
                      <a:pt x="1269021" y="1274922"/>
                      <a:pt x="1248788" y="1283303"/>
                      <a:pt x="1227690" y="1283303"/>
                    </a:cubicBezTo>
                    <a:lnTo>
                      <a:pt x="79550" y="1283303"/>
                    </a:lnTo>
                    <a:cubicBezTo>
                      <a:pt x="58452" y="1283303"/>
                      <a:pt x="38218" y="1274922"/>
                      <a:pt x="23300" y="1260004"/>
                    </a:cubicBezTo>
                    <a:cubicBezTo>
                      <a:pt x="8381" y="1245085"/>
                      <a:pt x="0" y="1224851"/>
                      <a:pt x="0" y="1203754"/>
                    </a:cubicBezTo>
                    <a:lnTo>
                      <a:pt x="0" y="79550"/>
                    </a:lnTo>
                    <a:cubicBezTo>
                      <a:pt x="0" y="58452"/>
                      <a:pt x="8381" y="38218"/>
                      <a:pt x="23300" y="23300"/>
                    </a:cubicBezTo>
                    <a:cubicBezTo>
                      <a:pt x="38218" y="8381"/>
                      <a:pt x="58452" y="0"/>
                      <a:pt x="79550" y="0"/>
                    </a:cubicBezTo>
                    <a:close/>
                  </a:path>
                </a:pathLst>
              </a:custGeom>
              <a:solidFill>
                <a:srgbClr val="F4DEC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307239" cy="13214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name="Group 12" id="12"/>
          <p:cNvGrpSpPr/>
          <p:nvPr/>
        </p:nvGrpSpPr>
        <p:grpSpPr>
          <a:xfrm rot="0">
            <a:off x="9745461" y="3926056"/>
            <a:ext cx="2101635" cy="2091716"/>
            <a:chOff x="0" y="0"/>
            <a:chExt cx="2802180" cy="2788955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63708" y="77864"/>
              <a:ext cx="2738472" cy="2711090"/>
              <a:chOff x="0" y="0"/>
              <a:chExt cx="1423652" cy="1409418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423652" cy="1409417"/>
              </a:xfrm>
              <a:custGeom>
                <a:avLst/>
                <a:gdLst/>
                <a:ahLst/>
                <a:cxnLst/>
                <a:rect r="r" b="b" t="t" l="l"/>
                <a:pathLst>
                  <a:path h="1409417" w="1423652">
                    <a:moveTo>
                      <a:pt x="73045" y="0"/>
                    </a:moveTo>
                    <a:lnTo>
                      <a:pt x="1350608" y="0"/>
                    </a:lnTo>
                    <a:cubicBezTo>
                      <a:pt x="1390949" y="0"/>
                      <a:pt x="1423652" y="32703"/>
                      <a:pt x="1423652" y="73045"/>
                    </a:cubicBezTo>
                    <a:lnTo>
                      <a:pt x="1423652" y="1336373"/>
                    </a:lnTo>
                    <a:cubicBezTo>
                      <a:pt x="1423652" y="1376714"/>
                      <a:pt x="1390949" y="1409417"/>
                      <a:pt x="1350608" y="1409417"/>
                    </a:cubicBezTo>
                    <a:lnTo>
                      <a:pt x="73045" y="1409417"/>
                    </a:lnTo>
                    <a:cubicBezTo>
                      <a:pt x="32703" y="1409417"/>
                      <a:pt x="0" y="1376714"/>
                      <a:pt x="0" y="1336373"/>
                    </a:cubicBezTo>
                    <a:lnTo>
                      <a:pt x="0" y="73045"/>
                    </a:lnTo>
                    <a:cubicBezTo>
                      <a:pt x="0" y="32703"/>
                      <a:pt x="32703" y="0"/>
                      <a:pt x="73045" y="0"/>
                    </a:cubicBezTo>
                    <a:close/>
                  </a:path>
                </a:pathLst>
              </a:custGeom>
              <a:solidFill>
                <a:srgbClr val="A6A6A6">
                  <a:alpha val="27843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1423652" cy="14475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0"/>
              <a:ext cx="2738472" cy="2711090"/>
              <a:chOff x="0" y="0"/>
              <a:chExt cx="1423652" cy="140941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423652" cy="1409417"/>
              </a:xfrm>
              <a:custGeom>
                <a:avLst/>
                <a:gdLst/>
                <a:ahLst/>
                <a:cxnLst/>
                <a:rect r="r" b="b" t="t" l="l"/>
                <a:pathLst>
                  <a:path h="1409417" w="1423652">
                    <a:moveTo>
                      <a:pt x="73045" y="0"/>
                    </a:moveTo>
                    <a:lnTo>
                      <a:pt x="1350608" y="0"/>
                    </a:lnTo>
                    <a:cubicBezTo>
                      <a:pt x="1390949" y="0"/>
                      <a:pt x="1423652" y="32703"/>
                      <a:pt x="1423652" y="73045"/>
                    </a:cubicBezTo>
                    <a:lnTo>
                      <a:pt x="1423652" y="1336373"/>
                    </a:lnTo>
                    <a:cubicBezTo>
                      <a:pt x="1423652" y="1376714"/>
                      <a:pt x="1390949" y="1409417"/>
                      <a:pt x="1350608" y="1409417"/>
                    </a:cubicBezTo>
                    <a:lnTo>
                      <a:pt x="73045" y="1409417"/>
                    </a:lnTo>
                    <a:cubicBezTo>
                      <a:pt x="32703" y="1409417"/>
                      <a:pt x="0" y="1376714"/>
                      <a:pt x="0" y="1336373"/>
                    </a:cubicBezTo>
                    <a:lnTo>
                      <a:pt x="0" y="73045"/>
                    </a:lnTo>
                    <a:cubicBezTo>
                      <a:pt x="0" y="32703"/>
                      <a:pt x="32703" y="0"/>
                      <a:pt x="730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38100"/>
                <a:ext cx="1423652" cy="14475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111963" y="121294"/>
              <a:ext cx="2514545" cy="2468502"/>
              <a:chOff x="0" y="0"/>
              <a:chExt cx="1307239" cy="1283303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307239" cy="1283303"/>
              </a:xfrm>
              <a:custGeom>
                <a:avLst/>
                <a:gdLst/>
                <a:ahLst/>
                <a:cxnLst/>
                <a:rect r="r" b="b" t="t" l="l"/>
                <a:pathLst>
                  <a:path h="1283303" w="1307239">
                    <a:moveTo>
                      <a:pt x="79550" y="0"/>
                    </a:moveTo>
                    <a:lnTo>
                      <a:pt x="1227690" y="0"/>
                    </a:lnTo>
                    <a:cubicBezTo>
                      <a:pt x="1248788" y="0"/>
                      <a:pt x="1269021" y="8381"/>
                      <a:pt x="1283940" y="23300"/>
                    </a:cubicBezTo>
                    <a:cubicBezTo>
                      <a:pt x="1298858" y="38218"/>
                      <a:pt x="1307239" y="58452"/>
                      <a:pt x="1307239" y="79550"/>
                    </a:cubicBezTo>
                    <a:lnTo>
                      <a:pt x="1307239" y="1203754"/>
                    </a:lnTo>
                    <a:cubicBezTo>
                      <a:pt x="1307239" y="1224851"/>
                      <a:pt x="1298858" y="1245085"/>
                      <a:pt x="1283940" y="1260004"/>
                    </a:cubicBezTo>
                    <a:cubicBezTo>
                      <a:pt x="1269021" y="1274922"/>
                      <a:pt x="1248788" y="1283303"/>
                      <a:pt x="1227690" y="1283303"/>
                    </a:cubicBezTo>
                    <a:lnTo>
                      <a:pt x="79550" y="1283303"/>
                    </a:lnTo>
                    <a:cubicBezTo>
                      <a:pt x="58452" y="1283303"/>
                      <a:pt x="38218" y="1274922"/>
                      <a:pt x="23300" y="1260004"/>
                    </a:cubicBezTo>
                    <a:cubicBezTo>
                      <a:pt x="8381" y="1245085"/>
                      <a:pt x="0" y="1224851"/>
                      <a:pt x="0" y="1203754"/>
                    </a:cubicBezTo>
                    <a:lnTo>
                      <a:pt x="0" y="79550"/>
                    </a:lnTo>
                    <a:cubicBezTo>
                      <a:pt x="0" y="58452"/>
                      <a:pt x="8381" y="38218"/>
                      <a:pt x="23300" y="23300"/>
                    </a:cubicBezTo>
                    <a:cubicBezTo>
                      <a:pt x="38218" y="8381"/>
                      <a:pt x="58452" y="0"/>
                      <a:pt x="79550" y="0"/>
                    </a:cubicBezTo>
                    <a:close/>
                  </a:path>
                </a:pathLst>
              </a:custGeom>
              <a:solidFill>
                <a:srgbClr val="F4DEC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1307239" cy="13214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name="Freeform 22" id="22"/>
          <p:cNvSpPr/>
          <p:nvPr/>
        </p:nvSpPr>
        <p:spPr>
          <a:xfrm flipH="false" flipV="true" rot="0">
            <a:off x="15116640" y="-356481"/>
            <a:ext cx="3758956" cy="1694948"/>
          </a:xfrm>
          <a:custGeom>
            <a:avLst/>
            <a:gdLst/>
            <a:ahLst/>
            <a:cxnLst/>
            <a:rect r="r" b="b" t="t" l="l"/>
            <a:pathLst>
              <a:path h="1694948" w="3758956">
                <a:moveTo>
                  <a:pt x="0" y="1694948"/>
                </a:moveTo>
                <a:lnTo>
                  <a:pt x="3758957" y="1694948"/>
                </a:lnTo>
                <a:lnTo>
                  <a:pt x="3758957" y="0"/>
                </a:lnTo>
                <a:lnTo>
                  <a:pt x="0" y="0"/>
                </a:lnTo>
                <a:lnTo>
                  <a:pt x="0" y="169494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true" flipV="false" rot="0">
            <a:off x="-472370" y="8955980"/>
            <a:ext cx="3558831" cy="1604709"/>
          </a:xfrm>
          <a:custGeom>
            <a:avLst/>
            <a:gdLst/>
            <a:ahLst/>
            <a:cxnLst/>
            <a:rect r="r" b="b" t="t" l="l"/>
            <a:pathLst>
              <a:path h="1604709" w="3558831">
                <a:moveTo>
                  <a:pt x="3558831" y="0"/>
                </a:moveTo>
                <a:lnTo>
                  <a:pt x="0" y="0"/>
                </a:lnTo>
                <a:lnTo>
                  <a:pt x="0" y="1604709"/>
                </a:lnTo>
                <a:lnTo>
                  <a:pt x="3558831" y="1604709"/>
                </a:lnTo>
                <a:lnTo>
                  <a:pt x="355883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7310239" y="0"/>
            <a:ext cx="1995550" cy="1861396"/>
          </a:xfrm>
          <a:custGeom>
            <a:avLst/>
            <a:gdLst/>
            <a:ahLst/>
            <a:cxnLst/>
            <a:rect r="r" b="b" t="t" l="l"/>
            <a:pathLst>
              <a:path h="1861396" w="1995550">
                <a:moveTo>
                  <a:pt x="0" y="0"/>
                </a:moveTo>
                <a:lnTo>
                  <a:pt x="1995550" y="0"/>
                </a:lnTo>
                <a:lnTo>
                  <a:pt x="1995550" y="1861396"/>
                </a:lnTo>
                <a:lnTo>
                  <a:pt x="0" y="18613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-632434" y="8390996"/>
            <a:ext cx="1939479" cy="1896004"/>
          </a:xfrm>
          <a:custGeom>
            <a:avLst/>
            <a:gdLst/>
            <a:ahLst/>
            <a:cxnLst/>
            <a:rect r="r" b="b" t="t" l="l"/>
            <a:pathLst>
              <a:path h="1896004" w="1939479">
                <a:moveTo>
                  <a:pt x="0" y="0"/>
                </a:moveTo>
                <a:lnTo>
                  <a:pt x="1939479" y="0"/>
                </a:lnTo>
                <a:lnTo>
                  <a:pt x="1939479" y="1896004"/>
                </a:lnTo>
                <a:lnTo>
                  <a:pt x="0" y="18960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467189" y="6563928"/>
            <a:ext cx="2101635" cy="2091716"/>
            <a:chOff x="0" y="0"/>
            <a:chExt cx="2802180" cy="2788955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63708" y="77864"/>
              <a:ext cx="2738472" cy="2711090"/>
              <a:chOff x="0" y="0"/>
              <a:chExt cx="1423652" cy="1409418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423652" cy="1409417"/>
              </a:xfrm>
              <a:custGeom>
                <a:avLst/>
                <a:gdLst/>
                <a:ahLst/>
                <a:cxnLst/>
                <a:rect r="r" b="b" t="t" l="l"/>
                <a:pathLst>
                  <a:path h="1409417" w="1423652">
                    <a:moveTo>
                      <a:pt x="73045" y="0"/>
                    </a:moveTo>
                    <a:lnTo>
                      <a:pt x="1350608" y="0"/>
                    </a:lnTo>
                    <a:cubicBezTo>
                      <a:pt x="1390949" y="0"/>
                      <a:pt x="1423652" y="32703"/>
                      <a:pt x="1423652" y="73045"/>
                    </a:cubicBezTo>
                    <a:lnTo>
                      <a:pt x="1423652" y="1336373"/>
                    </a:lnTo>
                    <a:cubicBezTo>
                      <a:pt x="1423652" y="1376714"/>
                      <a:pt x="1390949" y="1409417"/>
                      <a:pt x="1350608" y="1409417"/>
                    </a:cubicBezTo>
                    <a:lnTo>
                      <a:pt x="73045" y="1409417"/>
                    </a:lnTo>
                    <a:cubicBezTo>
                      <a:pt x="32703" y="1409417"/>
                      <a:pt x="0" y="1376714"/>
                      <a:pt x="0" y="1336373"/>
                    </a:cubicBezTo>
                    <a:lnTo>
                      <a:pt x="0" y="73045"/>
                    </a:lnTo>
                    <a:cubicBezTo>
                      <a:pt x="0" y="32703"/>
                      <a:pt x="32703" y="0"/>
                      <a:pt x="73045" y="0"/>
                    </a:cubicBezTo>
                    <a:close/>
                  </a:path>
                </a:pathLst>
              </a:custGeom>
              <a:solidFill>
                <a:srgbClr val="A6A6A6">
                  <a:alpha val="27843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1423652" cy="14475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0" y="0"/>
              <a:ext cx="2738472" cy="2711090"/>
              <a:chOff x="0" y="0"/>
              <a:chExt cx="1423652" cy="1409418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423652" cy="1409417"/>
              </a:xfrm>
              <a:custGeom>
                <a:avLst/>
                <a:gdLst/>
                <a:ahLst/>
                <a:cxnLst/>
                <a:rect r="r" b="b" t="t" l="l"/>
                <a:pathLst>
                  <a:path h="1409417" w="1423652">
                    <a:moveTo>
                      <a:pt x="73045" y="0"/>
                    </a:moveTo>
                    <a:lnTo>
                      <a:pt x="1350608" y="0"/>
                    </a:lnTo>
                    <a:cubicBezTo>
                      <a:pt x="1390949" y="0"/>
                      <a:pt x="1423652" y="32703"/>
                      <a:pt x="1423652" y="73045"/>
                    </a:cubicBezTo>
                    <a:lnTo>
                      <a:pt x="1423652" y="1336373"/>
                    </a:lnTo>
                    <a:cubicBezTo>
                      <a:pt x="1423652" y="1376714"/>
                      <a:pt x="1390949" y="1409417"/>
                      <a:pt x="1350608" y="1409417"/>
                    </a:cubicBezTo>
                    <a:lnTo>
                      <a:pt x="73045" y="1409417"/>
                    </a:lnTo>
                    <a:cubicBezTo>
                      <a:pt x="32703" y="1409417"/>
                      <a:pt x="0" y="1376714"/>
                      <a:pt x="0" y="1336373"/>
                    </a:cubicBezTo>
                    <a:lnTo>
                      <a:pt x="0" y="73045"/>
                    </a:lnTo>
                    <a:cubicBezTo>
                      <a:pt x="0" y="32703"/>
                      <a:pt x="32703" y="0"/>
                      <a:pt x="730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38100"/>
                <a:ext cx="1423652" cy="14475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111963" y="121294"/>
              <a:ext cx="2514545" cy="2468502"/>
              <a:chOff x="0" y="0"/>
              <a:chExt cx="1307239" cy="1283303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307239" cy="1283303"/>
              </a:xfrm>
              <a:custGeom>
                <a:avLst/>
                <a:gdLst/>
                <a:ahLst/>
                <a:cxnLst/>
                <a:rect r="r" b="b" t="t" l="l"/>
                <a:pathLst>
                  <a:path h="1283303" w="1307239">
                    <a:moveTo>
                      <a:pt x="79550" y="0"/>
                    </a:moveTo>
                    <a:lnTo>
                      <a:pt x="1227690" y="0"/>
                    </a:lnTo>
                    <a:cubicBezTo>
                      <a:pt x="1248788" y="0"/>
                      <a:pt x="1269021" y="8381"/>
                      <a:pt x="1283940" y="23300"/>
                    </a:cubicBezTo>
                    <a:cubicBezTo>
                      <a:pt x="1298858" y="38218"/>
                      <a:pt x="1307239" y="58452"/>
                      <a:pt x="1307239" y="79550"/>
                    </a:cubicBezTo>
                    <a:lnTo>
                      <a:pt x="1307239" y="1203754"/>
                    </a:lnTo>
                    <a:cubicBezTo>
                      <a:pt x="1307239" y="1224851"/>
                      <a:pt x="1298858" y="1245085"/>
                      <a:pt x="1283940" y="1260004"/>
                    </a:cubicBezTo>
                    <a:cubicBezTo>
                      <a:pt x="1269021" y="1274922"/>
                      <a:pt x="1248788" y="1283303"/>
                      <a:pt x="1227690" y="1283303"/>
                    </a:cubicBezTo>
                    <a:lnTo>
                      <a:pt x="79550" y="1283303"/>
                    </a:lnTo>
                    <a:cubicBezTo>
                      <a:pt x="58452" y="1283303"/>
                      <a:pt x="38218" y="1274922"/>
                      <a:pt x="23300" y="1260004"/>
                    </a:cubicBezTo>
                    <a:cubicBezTo>
                      <a:pt x="8381" y="1245085"/>
                      <a:pt x="0" y="1224851"/>
                      <a:pt x="0" y="1203754"/>
                    </a:cubicBezTo>
                    <a:lnTo>
                      <a:pt x="0" y="79550"/>
                    </a:lnTo>
                    <a:cubicBezTo>
                      <a:pt x="0" y="58452"/>
                      <a:pt x="8381" y="38218"/>
                      <a:pt x="23300" y="23300"/>
                    </a:cubicBezTo>
                    <a:cubicBezTo>
                      <a:pt x="38218" y="8381"/>
                      <a:pt x="58452" y="0"/>
                      <a:pt x="79550" y="0"/>
                    </a:cubicBezTo>
                    <a:close/>
                  </a:path>
                </a:pathLst>
              </a:custGeom>
              <a:solidFill>
                <a:srgbClr val="F4DEC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38100"/>
                <a:ext cx="1307239" cy="13214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name="Group 36" id="36"/>
          <p:cNvGrpSpPr/>
          <p:nvPr/>
        </p:nvGrpSpPr>
        <p:grpSpPr>
          <a:xfrm rot="0">
            <a:off x="9745461" y="6645740"/>
            <a:ext cx="2101635" cy="2091716"/>
            <a:chOff x="0" y="0"/>
            <a:chExt cx="2802180" cy="2788955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63708" y="77864"/>
              <a:ext cx="2738472" cy="2711090"/>
              <a:chOff x="0" y="0"/>
              <a:chExt cx="1423652" cy="1409418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1423652" cy="1409417"/>
              </a:xfrm>
              <a:custGeom>
                <a:avLst/>
                <a:gdLst/>
                <a:ahLst/>
                <a:cxnLst/>
                <a:rect r="r" b="b" t="t" l="l"/>
                <a:pathLst>
                  <a:path h="1409417" w="1423652">
                    <a:moveTo>
                      <a:pt x="73045" y="0"/>
                    </a:moveTo>
                    <a:lnTo>
                      <a:pt x="1350608" y="0"/>
                    </a:lnTo>
                    <a:cubicBezTo>
                      <a:pt x="1390949" y="0"/>
                      <a:pt x="1423652" y="32703"/>
                      <a:pt x="1423652" y="73045"/>
                    </a:cubicBezTo>
                    <a:lnTo>
                      <a:pt x="1423652" y="1336373"/>
                    </a:lnTo>
                    <a:cubicBezTo>
                      <a:pt x="1423652" y="1376714"/>
                      <a:pt x="1390949" y="1409417"/>
                      <a:pt x="1350608" y="1409417"/>
                    </a:cubicBezTo>
                    <a:lnTo>
                      <a:pt x="73045" y="1409417"/>
                    </a:lnTo>
                    <a:cubicBezTo>
                      <a:pt x="32703" y="1409417"/>
                      <a:pt x="0" y="1376714"/>
                      <a:pt x="0" y="1336373"/>
                    </a:cubicBezTo>
                    <a:lnTo>
                      <a:pt x="0" y="73045"/>
                    </a:lnTo>
                    <a:cubicBezTo>
                      <a:pt x="0" y="32703"/>
                      <a:pt x="32703" y="0"/>
                      <a:pt x="73045" y="0"/>
                    </a:cubicBezTo>
                    <a:close/>
                  </a:path>
                </a:pathLst>
              </a:custGeom>
              <a:solidFill>
                <a:srgbClr val="A6A6A6">
                  <a:alpha val="27843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38100"/>
                <a:ext cx="1423652" cy="14475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0"/>
              <a:ext cx="2738472" cy="2711090"/>
              <a:chOff x="0" y="0"/>
              <a:chExt cx="1423652" cy="1409418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423652" cy="1409417"/>
              </a:xfrm>
              <a:custGeom>
                <a:avLst/>
                <a:gdLst/>
                <a:ahLst/>
                <a:cxnLst/>
                <a:rect r="r" b="b" t="t" l="l"/>
                <a:pathLst>
                  <a:path h="1409417" w="1423652">
                    <a:moveTo>
                      <a:pt x="73045" y="0"/>
                    </a:moveTo>
                    <a:lnTo>
                      <a:pt x="1350608" y="0"/>
                    </a:lnTo>
                    <a:cubicBezTo>
                      <a:pt x="1390949" y="0"/>
                      <a:pt x="1423652" y="32703"/>
                      <a:pt x="1423652" y="73045"/>
                    </a:cubicBezTo>
                    <a:lnTo>
                      <a:pt x="1423652" y="1336373"/>
                    </a:lnTo>
                    <a:cubicBezTo>
                      <a:pt x="1423652" y="1376714"/>
                      <a:pt x="1390949" y="1409417"/>
                      <a:pt x="1350608" y="1409417"/>
                    </a:cubicBezTo>
                    <a:lnTo>
                      <a:pt x="73045" y="1409417"/>
                    </a:lnTo>
                    <a:cubicBezTo>
                      <a:pt x="32703" y="1409417"/>
                      <a:pt x="0" y="1376714"/>
                      <a:pt x="0" y="1336373"/>
                    </a:cubicBezTo>
                    <a:lnTo>
                      <a:pt x="0" y="73045"/>
                    </a:lnTo>
                    <a:cubicBezTo>
                      <a:pt x="0" y="32703"/>
                      <a:pt x="32703" y="0"/>
                      <a:pt x="730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38100"/>
                <a:ext cx="1423652" cy="14475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111963" y="121294"/>
              <a:ext cx="2514545" cy="2468502"/>
              <a:chOff x="0" y="0"/>
              <a:chExt cx="1307239" cy="1283303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307239" cy="1283303"/>
              </a:xfrm>
              <a:custGeom>
                <a:avLst/>
                <a:gdLst/>
                <a:ahLst/>
                <a:cxnLst/>
                <a:rect r="r" b="b" t="t" l="l"/>
                <a:pathLst>
                  <a:path h="1283303" w="1307239">
                    <a:moveTo>
                      <a:pt x="79550" y="0"/>
                    </a:moveTo>
                    <a:lnTo>
                      <a:pt x="1227690" y="0"/>
                    </a:lnTo>
                    <a:cubicBezTo>
                      <a:pt x="1248788" y="0"/>
                      <a:pt x="1269021" y="8381"/>
                      <a:pt x="1283940" y="23300"/>
                    </a:cubicBezTo>
                    <a:cubicBezTo>
                      <a:pt x="1298858" y="38218"/>
                      <a:pt x="1307239" y="58452"/>
                      <a:pt x="1307239" y="79550"/>
                    </a:cubicBezTo>
                    <a:lnTo>
                      <a:pt x="1307239" y="1203754"/>
                    </a:lnTo>
                    <a:cubicBezTo>
                      <a:pt x="1307239" y="1224851"/>
                      <a:pt x="1298858" y="1245085"/>
                      <a:pt x="1283940" y="1260004"/>
                    </a:cubicBezTo>
                    <a:cubicBezTo>
                      <a:pt x="1269021" y="1274922"/>
                      <a:pt x="1248788" y="1283303"/>
                      <a:pt x="1227690" y="1283303"/>
                    </a:cubicBezTo>
                    <a:lnTo>
                      <a:pt x="79550" y="1283303"/>
                    </a:lnTo>
                    <a:cubicBezTo>
                      <a:pt x="58452" y="1283303"/>
                      <a:pt x="38218" y="1274922"/>
                      <a:pt x="23300" y="1260004"/>
                    </a:cubicBezTo>
                    <a:cubicBezTo>
                      <a:pt x="8381" y="1245085"/>
                      <a:pt x="0" y="1224851"/>
                      <a:pt x="0" y="1203754"/>
                    </a:cubicBezTo>
                    <a:lnTo>
                      <a:pt x="0" y="79550"/>
                    </a:lnTo>
                    <a:cubicBezTo>
                      <a:pt x="0" y="58452"/>
                      <a:pt x="8381" y="38218"/>
                      <a:pt x="23300" y="23300"/>
                    </a:cubicBezTo>
                    <a:cubicBezTo>
                      <a:pt x="38218" y="8381"/>
                      <a:pt x="58452" y="0"/>
                      <a:pt x="79550" y="0"/>
                    </a:cubicBezTo>
                    <a:close/>
                  </a:path>
                </a:pathLst>
              </a:custGeom>
              <a:solidFill>
                <a:srgbClr val="F4DEC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38100"/>
                <a:ext cx="1307239" cy="13214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name="Freeform 46" id="46"/>
          <p:cNvSpPr/>
          <p:nvPr/>
        </p:nvSpPr>
        <p:spPr>
          <a:xfrm flipH="false" flipV="false" rot="0">
            <a:off x="17310239" y="9058359"/>
            <a:ext cx="3001583" cy="3004662"/>
          </a:xfrm>
          <a:custGeom>
            <a:avLst/>
            <a:gdLst/>
            <a:ahLst/>
            <a:cxnLst/>
            <a:rect r="r" b="b" t="t" l="l"/>
            <a:pathLst>
              <a:path h="3004662" w="3001583">
                <a:moveTo>
                  <a:pt x="0" y="0"/>
                </a:moveTo>
                <a:lnTo>
                  <a:pt x="3001583" y="0"/>
                </a:lnTo>
                <a:lnTo>
                  <a:pt x="3001583" y="3004661"/>
                </a:lnTo>
                <a:lnTo>
                  <a:pt x="0" y="30046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-632434" y="650852"/>
            <a:ext cx="3150440" cy="796202"/>
          </a:xfrm>
          <a:custGeom>
            <a:avLst/>
            <a:gdLst/>
            <a:ahLst/>
            <a:cxnLst/>
            <a:rect r="r" b="b" t="t" l="l"/>
            <a:pathLst>
              <a:path h="796202" w="3150440">
                <a:moveTo>
                  <a:pt x="0" y="0"/>
                </a:moveTo>
                <a:lnTo>
                  <a:pt x="3150440" y="0"/>
                </a:lnTo>
                <a:lnTo>
                  <a:pt x="3150440" y="796202"/>
                </a:lnTo>
                <a:lnTo>
                  <a:pt x="0" y="7962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8" id="48"/>
          <p:cNvSpPr txBox="true"/>
          <p:nvPr/>
        </p:nvSpPr>
        <p:spPr>
          <a:xfrm rot="0">
            <a:off x="2518006" y="1123950"/>
            <a:ext cx="14041436" cy="2292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90"/>
              </a:lnSpc>
            </a:pPr>
            <a:r>
              <a:rPr lang="en-US" sz="8309">
                <a:solidFill>
                  <a:srgbClr val="A94C1A"/>
                </a:solidFill>
                <a:latin typeface="Sunday"/>
              </a:rPr>
              <a:t>DATA AND TRAINING APPROACH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050809" y="4137013"/>
            <a:ext cx="2934394" cy="1223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58"/>
              </a:lnSpc>
            </a:pPr>
            <a:r>
              <a:rPr lang="en-US" sz="8746">
                <a:solidFill>
                  <a:srgbClr val="A94C1A"/>
                </a:solidFill>
                <a:latin typeface="Sunday"/>
              </a:rPr>
              <a:t>01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9329082" y="4218825"/>
            <a:ext cx="2934394" cy="1223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58"/>
              </a:lnSpc>
            </a:pPr>
            <a:r>
              <a:rPr lang="en-US" sz="8746">
                <a:solidFill>
                  <a:srgbClr val="A94C1A"/>
                </a:solidFill>
                <a:latin typeface="Sunday"/>
              </a:rPr>
              <a:t>02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3865939" y="4045969"/>
            <a:ext cx="5167868" cy="1689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9"/>
              </a:lnSpc>
            </a:pPr>
            <a:r>
              <a:rPr lang="en-US" sz="3120">
                <a:solidFill>
                  <a:srgbClr val="A94C1A"/>
                </a:solidFill>
                <a:latin typeface="Rosario"/>
              </a:rPr>
              <a:t>Utilized the CB6133 dataset, focusing on high-quality and error-free data handling.</a:t>
            </a:r>
          </a:p>
          <a:p>
            <a:pPr algn="l">
              <a:lnSpc>
                <a:spcPts val="3339"/>
              </a:lnSpc>
            </a:pPr>
          </a:p>
        </p:txBody>
      </p:sp>
      <p:sp>
        <p:nvSpPr>
          <p:cNvPr name="TextBox 52" id="52"/>
          <p:cNvSpPr txBox="true"/>
          <p:nvPr/>
        </p:nvSpPr>
        <p:spPr>
          <a:xfrm rot="0">
            <a:off x="12142371" y="4127782"/>
            <a:ext cx="5167868" cy="2108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9"/>
              </a:lnSpc>
            </a:pPr>
            <a:r>
              <a:rPr lang="en-US" sz="3120">
                <a:solidFill>
                  <a:srgbClr val="A94C1A"/>
                </a:solidFill>
                <a:latin typeface="Rosario"/>
              </a:rPr>
              <a:t>Corrected historical inaccuracies in dataset splits, ensuring valid and unbiased performance evaluation.</a:t>
            </a:r>
          </a:p>
          <a:p>
            <a:pPr algn="l">
              <a:lnSpc>
                <a:spcPts val="3339"/>
              </a:lnSpc>
            </a:pPr>
          </a:p>
        </p:txBody>
      </p:sp>
      <p:sp>
        <p:nvSpPr>
          <p:cNvPr name="TextBox 53" id="53"/>
          <p:cNvSpPr txBox="true"/>
          <p:nvPr/>
        </p:nvSpPr>
        <p:spPr>
          <a:xfrm rot="0">
            <a:off x="1050809" y="6856696"/>
            <a:ext cx="2934394" cy="1223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58"/>
              </a:lnSpc>
            </a:pPr>
            <a:r>
              <a:rPr lang="en-US" sz="8746">
                <a:solidFill>
                  <a:srgbClr val="A94C1A"/>
                </a:solidFill>
                <a:latin typeface="Sunday"/>
              </a:rPr>
              <a:t>03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9329082" y="6938509"/>
            <a:ext cx="2934394" cy="1223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58"/>
              </a:lnSpc>
            </a:pPr>
            <a:r>
              <a:rPr lang="en-US" sz="8746">
                <a:solidFill>
                  <a:srgbClr val="A94C1A"/>
                </a:solidFill>
                <a:latin typeface="Sunday"/>
              </a:rPr>
              <a:t>04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3865939" y="6765653"/>
            <a:ext cx="5167868" cy="2108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9"/>
              </a:lnSpc>
            </a:pPr>
            <a:r>
              <a:rPr lang="en-US" sz="3120">
                <a:solidFill>
                  <a:srgbClr val="A94C1A"/>
                </a:solidFill>
                <a:latin typeface="Rosario"/>
              </a:rPr>
              <a:t>Adopted robust machine learning protocols to minimize overfitting and enhance generalization across tests.</a:t>
            </a:r>
          </a:p>
          <a:p>
            <a:pPr algn="l">
              <a:lnSpc>
                <a:spcPts val="3339"/>
              </a:lnSpc>
            </a:pPr>
          </a:p>
        </p:txBody>
      </p:sp>
      <p:sp>
        <p:nvSpPr>
          <p:cNvPr name="TextBox 56" id="56"/>
          <p:cNvSpPr txBox="true"/>
          <p:nvPr/>
        </p:nvSpPr>
        <p:spPr>
          <a:xfrm rot="0">
            <a:off x="12142371" y="6847465"/>
            <a:ext cx="5167868" cy="2528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9"/>
              </a:lnSpc>
            </a:pPr>
            <a:r>
              <a:rPr lang="en-US" sz="3120">
                <a:solidFill>
                  <a:srgbClr val="A94C1A"/>
                </a:solidFill>
                <a:latin typeface="Rosario"/>
              </a:rPr>
              <a:t>Results derived from a comprehensive set of neural network models demonstrated substantial improvements over traditional methods.</a:t>
            </a:r>
          </a:p>
          <a:p>
            <a:pPr algn="l">
              <a:lnSpc>
                <a:spcPts val="333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13905" y="7788610"/>
            <a:ext cx="7315200" cy="2939380"/>
          </a:xfrm>
          <a:custGeom>
            <a:avLst/>
            <a:gdLst/>
            <a:ahLst/>
            <a:cxnLst/>
            <a:rect r="r" b="b" t="t" l="l"/>
            <a:pathLst>
              <a:path h="2939380" w="7315200">
                <a:moveTo>
                  <a:pt x="0" y="0"/>
                </a:moveTo>
                <a:lnTo>
                  <a:pt x="7315200" y="0"/>
                </a:lnTo>
                <a:lnTo>
                  <a:pt x="7315200" y="2939380"/>
                </a:lnTo>
                <a:lnTo>
                  <a:pt x="0" y="2939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17015" y="-299101"/>
            <a:ext cx="2400533" cy="2346723"/>
          </a:xfrm>
          <a:custGeom>
            <a:avLst/>
            <a:gdLst/>
            <a:ahLst/>
            <a:cxnLst/>
            <a:rect r="r" b="b" t="t" l="l"/>
            <a:pathLst>
              <a:path h="2346723" w="2400533">
                <a:moveTo>
                  <a:pt x="0" y="0"/>
                </a:moveTo>
                <a:lnTo>
                  <a:pt x="2400532" y="0"/>
                </a:lnTo>
                <a:lnTo>
                  <a:pt x="2400532" y="2346723"/>
                </a:lnTo>
                <a:lnTo>
                  <a:pt x="0" y="23467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42269" y="8148123"/>
            <a:ext cx="2348738" cy="2296089"/>
          </a:xfrm>
          <a:custGeom>
            <a:avLst/>
            <a:gdLst/>
            <a:ahLst/>
            <a:cxnLst/>
            <a:rect r="r" b="b" t="t" l="l"/>
            <a:pathLst>
              <a:path h="2296089" w="2348738">
                <a:moveTo>
                  <a:pt x="0" y="0"/>
                </a:moveTo>
                <a:lnTo>
                  <a:pt x="2348738" y="0"/>
                </a:lnTo>
                <a:lnTo>
                  <a:pt x="2348738" y="2296089"/>
                </a:lnTo>
                <a:lnTo>
                  <a:pt x="0" y="22960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12610" y="6859554"/>
            <a:ext cx="2716495" cy="2436614"/>
          </a:xfrm>
          <a:custGeom>
            <a:avLst/>
            <a:gdLst/>
            <a:ahLst/>
            <a:cxnLst/>
            <a:rect r="r" b="b" t="t" l="l"/>
            <a:pathLst>
              <a:path h="2436614" w="2716495">
                <a:moveTo>
                  <a:pt x="0" y="0"/>
                </a:moveTo>
                <a:lnTo>
                  <a:pt x="2716495" y="0"/>
                </a:lnTo>
                <a:lnTo>
                  <a:pt x="2716495" y="2436614"/>
                </a:lnTo>
                <a:lnTo>
                  <a:pt x="0" y="24366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32100" y="1028700"/>
            <a:ext cx="12743214" cy="2187633"/>
            <a:chOff x="0" y="0"/>
            <a:chExt cx="16990952" cy="2916844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179436" y="334475"/>
              <a:ext cx="16811517" cy="2582369"/>
              <a:chOff x="0" y="0"/>
              <a:chExt cx="2585408" cy="397137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585408" cy="397137"/>
              </a:xfrm>
              <a:custGeom>
                <a:avLst/>
                <a:gdLst/>
                <a:ahLst/>
                <a:cxnLst/>
                <a:rect r="r" b="b" t="t" l="l"/>
                <a:pathLst>
                  <a:path h="397137" w="2585408">
                    <a:moveTo>
                      <a:pt x="40222" y="0"/>
                    </a:moveTo>
                    <a:lnTo>
                      <a:pt x="2545186" y="0"/>
                    </a:lnTo>
                    <a:cubicBezTo>
                      <a:pt x="2567400" y="0"/>
                      <a:pt x="2585408" y="18008"/>
                      <a:pt x="2585408" y="40222"/>
                    </a:cubicBezTo>
                    <a:lnTo>
                      <a:pt x="2585408" y="356915"/>
                    </a:lnTo>
                    <a:cubicBezTo>
                      <a:pt x="2585408" y="379129"/>
                      <a:pt x="2567400" y="397137"/>
                      <a:pt x="2545186" y="397137"/>
                    </a:cubicBezTo>
                    <a:lnTo>
                      <a:pt x="40222" y="397137"/>
                    </a:lnTo>
                    <a:cubicBezTo>
                      <a:pt x="18008" y="397137"/>
                      <a:pt x="0" y="379129"/>
                      <a:pt x="0" y="356915"/>
                    </a:cubicBezTo>
                    <a:lnTo>
                      <a:pt x="0" y="40222"/>
                    </a:lnTo>
                    <a:cubicBezTo>
                      <a:pt x="0" y="18008"/>
                      <a:pt x="18008" y="0"/>
                      <a:pt x="40222" y="0"/>
                    </a:cubicBezTo>
                    <a:close/>
                  </a:path>
                </a:pathLst>
              </a:custGeom>
              <a:solidFill>
                <a:srgbClr val="A6A6A6">
                  <a:alpha val="34902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2585408" cy="4352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0"/>
              <a:ext cx="16811517" cy="2582369"/>
              <a:chOff x="0" y="0"/>
              <a:chExt cx="2585408" cy="397137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585408" cy="397137"/>
              </a:xfrm>
              <a:custGeom>
                <a:avLst/>
                <a:gdLst/>
                <a:ahLst/>
                <a:cxnLst/>
                <a:rect r="r" b="b" t="t" l="l"/>
                <a:pathLst>
                  <a:path h="397137" w="2585408">
                    <a:moveTo>
                      <a:pt x="40222" y="0"/>
                    </a:moveTo>
                    <a:lnTo>
                      <a:pt x="2545186" y="0"/>
                    </a:lnTo>
                    <a:cubicBezTo>
                      <a:pt x="2567400" y="0"/>
                      <a:pt x="2585408" y="18008"/>
                      <a:pt x="2585408" y="40222"/>
                    </a:cubicBezTo>
                    <a:lnTo>
                      <a:pt x="2585408" y="356915"/>
                    </a:lnTo>
                    <a:cubicBezTo>
                      <a:pt x="2585408" y="379129"/>
                      <a:pt x="2567400" y="397137"/>
                      <a:pt x="2545186" y="397137"/>
                    </a:cubicBezTo>
                    <a:lnTo>
                      <a:pt x="40222" y="397137"/>
                    </a:lnTo>
                    <a:cubicBezTo>
                      <a:pt x="18008" y="397137"/>
                      <a:pt x="0" y="379129"/>
                      <a:pt x="0" y="356915"/>
                    </a:cubicBezTo>
                    <a:lnTo>
                      <a:pt x="0" y="40222"/>
                    </a:lnTo>
                    <a:cubicBezTo>
                      <a:pt x="0" y="18008"/>
                      <a:pt x="18008" y="0"/>
                      <a:pt x="402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2585408" cy="4352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324345" y="171352"/>
              <a:ext cx="16162826" cy="2239665"/>
              <a:chOff x="0" y="0"/>
              <a:chExt cx="2485647" cy="344433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485647" cy="344433"/>
              </a:xfrm>
              <a:custGeom>
                <a:avLst/>
                <a:gdLst/>
                <a:ahLst/>
                <a:cxnLst/>
                <a:rect r="r" b="b" t="t" l="l"/>
                <a:pathLst>
                  <a:path h="344433" w="2485647">
                    <a:moveTo>
                      <a:pt x="41836" y="0"/>
                    </a:moveTo>
                    <a:lnTo>
                      <a:pt x="2443811" y="0"/>
                    </a:lnTo>
                    <a:cubicBezTo>
                      <a:pt x="2466916" y="0"/>
                      <a:pt x="2485647" y="18731"/>
                      <a:pt x="2485647" y="41836"/>
                    </a:cubicBezTo>
                    <a:lnTo>
                      <a:pt x="2485647" y="302597"/>
                    </a:lnTo>
                    <a:cubicBezTo>
                      <a:pt x="2485647" y="325703"/>
                      <a:pt x="2466916" y="344433"/>
                      <a:pt x="2443811" y="344433"/>
                    </a:cubicBezTo>
                    <a:lnTo>
                      <a:pt x="41836" y="344433"/>
                    </a:lnTo>
                    <a:cubicBezTo>
                      <a:pt x="18731" y="344433"/>
                      <a:pt x="0" y="325703"/>
                      <a:pt x="0" y="302597"/>
                    </a:cubicBezTo>
                    <a:lnTo>
                      <a:pt x="0" y="41836"/>
                    </a:lnTo>
                    <a:cubicBezTo>
                      <a:pt x="0" y="18731"/>
                      <a:pt x="18731" y="0"/>
                      <a:pt x="41836" y="0"/>
                    </a:cubicBezTo>
                    <a:close/>
                  </a:path>
                </a:pathLst>
              </a:custGeom>
              <a:solidFill>
                <a:srgbClr val="F4DEC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2485647" cy="3825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1923177" y="1330175"/>
            <a:ext cx="11221539" cy="767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4"/>
              </a:lnSpc>
            </a:pPr>
            <a:r>
              <a:rPr lang="en-US" sz="5499">
                <a:solidFill>
                  <a:srgbClr val="A94C1A"/>
                </a:solidFill>
                <a:latin typeface="Sunday"/>
              </a:rPr>
              <a:t>DL Architectures used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06469" y="3929930"/>
            <a:ext cx="12072719" cy="6144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80558" indent="-540279" lvl="1">
              <a:lnSpc>
                <a:spcPts val="5355"/>
              </a:lnSpc>
              <a:buFont typeface="Arial"/>
              <a:buChar char="•"/>
            </a:pPr>
            <a:r>
              <a:rPr lang="en-US" sz="5004">
                <a:solidFill>
                  <a:srgbClr val="A94C1A"/>
                </a:solidFill>
                <a:latin typeface="Rosario Semi-Bold"/>
              </a:rPr>
              <a:t>Bidirectional LSTMs with Attention.</a:t>
            </a:r>
          </a:p>
          <a:p>
            <a:pPr algn="l">
              <a:lnSpc>
                <a:spcPts val="5355"/>
              </a:lnSpc>
            </a:pPr>
          </a:p>
          <a:p>
            <a:pPr algn="l" marL="1080558" indent="-540279" lvl="1">
              <a:lnSpc>
                <a:spcPts val="5355"/>
              </a:lnSpc>
              <a:buFont typeface="Arial"/>
              <a:buChar char="•"/>
            </a:pPr>
            <a:r>
              <a:rPr lang="en-US" sz="5004">
                <a:solidFill>
                  <a:srgbClr val="A94C1A"/>
                </a:solidFill>
                <a:latin typeface="Rosario Semi-Bold"/>
              </a:rPr>
              <a:t>Bidirectional GRU with Convolutional Blocks.</a:t>
            </a:r>
          </a:p>
          <a:p>
            <a:pPr algn="l">
              <a:lnSpc>
                <a:spcPts val="5355"/>
              </a:lnSpc>
            </a:pPr>
          </a:p>
          <a:p>
            <a:pPr algn="l" marL="1080558" indent="-540279" lvl="1">
              <a:lnSpc>
                <a:spcPts val="5355"/>
              </a:lnSpc>
              <a:buFont typeface="Arial"/>
              <a:buChar char="•"/>
            </a:pPr>
            <a:r>
              <a:rPr lang="en-US" sz="5004">
                <a:solidFill>
                  <a:srgbClr val="A94C1A"/>
                </a:solidFill>
                <a:latin typeface="Rosario Semi-Bold"/>
              </a:rPr>
              <a:t>Temporal Convolutional Network (TCN).</a:t>
            </a:r>
          </a:p>
          <a:p>
            <a:pPr algn="l">
              <a:lnSpc>
                <a:spcPts val="5355"/>
              </a:lnSpc>
            </a:pPr>
          </a:p>
          <a:p>
            <a:pPr algn="l" marL="1080558" indent="-540279" lvl="1">
              <a:lnSpc>
                <a:spcPts val="5355"/>
              </a:lnSpc>
              <a:buFont typeface="Arial"/>
              <a:buChar char="•"/>
            </a:pPr>
            <a:r>
              <a:rPr lang="en-US" sz="5004">
                <a:solidFill>
                  <a:srgbClr val="A94C1A"/>
                </a:solidFill>
                <a:latin typeface="Rosario Semi-Bold"/>
              </a:rPr>
              <a:t>Bidirectional GRU with 2D Convolution.</a:t>
            </a:r>
          </a:p>
          <a:p>
            <a:pPr algn="l">
              <a:lnSpc>
                <a:spcPts val="5355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13905" y="7788610"/>
            <a:ext cx="7315200" cy="2939380"/>
          </a:xfrm>
          <a:custGeom>
            <a:avLst/>
            <a:gdLst/>
            <a:ahLst/>
            <a:cxnLst/>
            <a:rect r="r" b="b" t="t" l="l"/>
            <a:pathLst>
              <a:path h="2939380" w="7315200">
                <a:moveTo>
                  <a:pt x="0" y="0"/>
                </a:moveTo>
                <a:lnTo>
                  <a:pt x="7315200" y="0"/>
                </a:lnTo>
                <a:lnTo>
                  <a:pt x="7315200" y="2939380"/>
                </a:lnTo>
                <a:lnTo>
                  <a:pt x="0" y="2939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17015" y="-299101"/>
            <a:ext cx="2400533" cy="2346723"/>
          </a:xfrm>
          <a:custGeom>
            <a:avLst/>
            <a:gdLst/>
            <a:ahLst/>
            <a:cxnLst/>
            <a:rect r="r" b="b" t="t" l="l"/>
            <a:pathLst>
              <a:path h="2346723" w="2400533">
                <a:moveTo>
                  <a:pt x="0" y="0"/>
                </a:moveTo>
                <a:lnTo>
                  <a:pt x="2400532" y="0"/>
                </a:lnTo>
                <a:lnTo>
                  <a:pt x="2400532" y="2346723"/>
                </a:lnTo>
                <a:lnTo>
                  <a:pt x="0" y="23467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42269" y="8148123"/>
            <a:ext cx="2348738" cy="2296089"/>
          </a:xfrm>
          <a:custGeom>
            <a:avLst/>
            <a:gdLst/>
            <a:ahLst/>
            <a:cxnLst/>
            <a:rect r="r" b="b" t="t" l="l"/>
            <a:pathLst>
              <a:path h="2296089" w="2348738">
                <a:moveTo>
                  <a:pt x="0" y="0"/>
                </a:moveTo>
                <a:lnTo>
                  <a:pt x="2348738" y="0"/>
                </a:lnTo>
                <a:lnTo>
                  <a:pt x="2348738" y="2296089"/>
                </a:lnTo>
                <a:lnTo>
                  <a:pt x="0" y="22960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12610" y="6859554"/>
            <a:ext cx="2716495" cy="2436614"/>
          </a:xfrm>
          <a:custGeom>
            <a:avLst/>
            <a:gdLst/>
            <a:ahLst/>
            <a:cxnLst/>
            <a:rect r="r" b="b" t="t" l="l"/>
            <a:pathLst>
              <a:path h="2436614" w="2716495">
                <a:moveTo>
                  <a:pt x="0" y="0"/>
                </a:moveTo>
                <a:lnTo>
                  <a:pt x="2716495" y="0"/>
                </a:lnTo>
                <a:lnTo>
                  <a:pt x="2716495" y="2436614"/>
                </a:lnTo>
                <a:lnTo>
                  <a:pt x="0" y="24366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32100" y="1028700"/>
            <a:ext cx="12743214" cy="2187633"/>
            <a:chOff x="0" y="0"/>
            <a:chExt cx="16990952" cy="2916844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179436" y="334475"/>
              <a:ext cx="16811517" cy="2582369"/>
              <a:chOff x="0" y="0"/>
              <a:chExt cx="2585408" cy="397137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585408" cy="397137"/>
              </a:xfrm>
              <a:custGeom>
                <a:avLst/>
                <a:gdLst/>
                <a:ahLst/>
                <a:cxnLst/>
                <a:rect r="r" b="b" t="t" l="l"/>
                <a:pathLst>
                  <a:path h="397137" w="2585408">
                    <a:moveTo>
                      <a:pt x="40222" y="0"/>
                    </a:moveTo>
                    <a:lnTo>
                      <a:pt x="2545186" y="0"/>
                    </a:lnTo>
                    <a:cubicBezTo>
                      <a:pt x="2567400" y="0"/>
                      <a:pt x="2585408" y="18008"/>
                      <a:pt x="2585408" y="40222"/>
                    </a:cubicBezTo>
                    <a:lnTo>
                      <a:pt x="2585408" y="356915"/>
                    </a:lnTo>
                    <a:cubicBezTo>
                      <a:pt x="2585408" y="379129"/>
                      <a:pt x="2567400" y="397137"/>
                      <a:pt x="2545186" y="397137"/>
                    </a:cubicBezTo>
                    <a:lnTo>
                      <a:pt x="40222" y="397137"/>
                    </a:lnTo>
                    <a:cubicBezTo>
                      <a:pt x="18008" y="397137"/>
                      <a:pt x="0" y="379129"/>
                      <a:pt x="0" y="356915"/>
                    </a:cubicBezTo>
                    <a:lnTo>
                      <a:pt x="0" y="40222"/>
                    </a:lnTo>
                    <a:cubicBezTo>
                      <a:pt x="0" y="18008"/>
                      <a:pt x="18008" y="0"/>
                      <a:pt x="40222" y="0"/>
                    </a:cubicBezTo>
                    <a:close/>
                  </a:path>
                </a:pathLst>
              </a:custGeom>
              <a:solidFill>
                <a:srgbClr val="A6A6A6">
                  <a:alpha val="34902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2585408" cy="4352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0"/>
              <a:ext cx="16811517" cy="2582369"/>
              <a:chOff x="0" y="0"/>
              <a:chExt cx="2585408" cy="397137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585408" cy="397137"/>
              </a:xfrm>
              <a:custGeom>
                <a:avLst/>
                <a:gdLst/>
                <a:ahLst/>
                <a:cxnLst/>
                <a:rect r="r" b="b" t="t" l="l"/>
                <a:pathLst>
                  <a:path h="397137" w="2585408">
                    <a:moveTo>
                      <a:pt x="40222" y="0"/>
                    </a:moveTo>
                    <a:lnTo>
                      <a:pt x="2545186" y="0"/>
                    </a:lnTo>
                    <a:cubicBezTo>
                      <a:pt x="2567400" y="0"/>
                      <a:pt x="2585408" y="18008"/>
                      <a:pt x="2585408" y="40222"/>
                    </a:cubicBezTo>
                    <a:lnTo>
                      <a:pt x="2585408" y="356915"/>
                    </a:lnTo>
                    <a:cubicBezTo>
                      <a:pt x="2585408" y="379129"/>
                      <a:pt x="2567400" y="397137"/>
                      <a:pt x="2545186" y="397137"/>
                    </a:cubicBezTo>
                    <a:lnTo>
                      <a:pt x="40222" y="397137"/>
                    </a:lnTo>
                    <a:cubicBezTo>
                      <a:pt x="18008" y="397137"/>
                      <a:pt x="0" y="379129"/>
                      <a:pt x="0" y="356915"/>
                    </a:cubicBezTo>
                    <a:lnTo>
                      <a:pt x="0" y="40222"/>
                    </a:lnTo>
                    <a:cubicBezTo>
                      <a:pt x="0" y="18008"/>
                      <a:pt x="18008" y="0"/>
                      <a:pt x="402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2585408" cy="4352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324345" y="171352"/>
              <a:ext cx="16162826" cy="2239665"/>
              <a:chOff x="0" y="0"/>
              <a:chExt cx="2485647" cy="344433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485647" cy="344433"/>
              </a:xfrm>
              <a:custGeom>
                <a:avLst/>
                <a:gdLst/>
                <a:ahLst/>
                <a:cxnLst/>
                <a:rect r="r" b="b" t="t" l="l"/>
                <a:pathLst>
                  <a:path h="344433" w="2485647">
                    <a:moveTo>
                      <a:pt x="41836" y="0"/>
                    </a:moveTo>
                    <a:lnTo>
                      <a:pt x="2443811" y="0"/>
                    </a:lnTo>
                    <a:cubicBezTo>
                      <a:pt x="2466916" y="0"/>
                      <a:pt x="2485647" y="18731"/>
                      <a:pt x="2485647" y="41836"/>
                    </a:cubicBezTo>
                    <a:lnTo>
                      <a:pt x="2485647" y="302597"/>
                    </a:lnTo>
                    <a:cubicBezTo>
                      <a:pt x="2485647" y="325703"/>
                      <a:pt x="2466916" y="344433"/>
                      <a:pt x="2443811" y="344433"/>
                    </a:cubicBezTo>
                    <a:lnTo>
                      <a:pt x="41836" y="344433"/>
                    </a:lnTo>
                    <a:cubicBezTo>
                      <a:pt x="18731" y="344433"/>
                      <a:pt x="0" y="325703"/>
                      <a:pt x="0" y="302597"/>
                    </a:cubicBezTo>
                    <a:lnTo>
                      <a:pt x="0" y="41836"/>
                    </a:lnTo>
                    <a:cubicBezTo>
                      <a:pt x="0" y="18731"/>
                      <a:pt x="18731" y="0"/>
                      <a:pt x="41836" y="0"/>
                    </a:cubicBezTo>
                    <a:close/>
                  </a:path>
                </a:pathLst>
              </a:custGeom>
              <a:solidFill>
                <a:srgbClr val="F4DEC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2485647" cy="3825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16" id="16"/>
          <p:cNvSpPr/>
          <p:nvPr/>
        </p:nvSpPr>
        <p:spPr>
          <a:xfrm flipH="false" flipV="false" rot="0">
            <a:off x="1708052" y="3757888"/>
            <a:ext cx="11391309" cy="5084179"/>
          </a:xfrm>
          <a:custGeom>
            <a:avLst/>
            <a:gdLst/>
            <a:ahLst/>
            <a:cxnLst/>
            <a:rect r="r" b="b" t="t" l="l"/>
            <a:pathLst>
              <a:path h="5084179" w="11391309">
                <a:moveTo>
                  <a:pt x="0" y="0"/>
                </a:moveTo>
                <a:lnTo>
                  <a:pt x="11391310" y="0"/>
                </a:lnTo>
                <a:lnTo>
                  <a:pt x="11391310" y="5084179"/>
                </a:lnTo>
                <a:lnTo>
                  <a:pt x="0" y="508417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923177" y="1320650"/>
            <a:ext cx="10379835" cy="1519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03"/>
              </a:lnSpc>
            </a:pPr>
            <a:r>
              <a:rPr lang="en-US" sz="5517">
                <a:solidFill>
                  <a:srgbClr val="A94C1A"/>
                </a:solidFill>
                <a:latin typeface="Sunday Semi-Bold"/>
              </a:rPr>
              <a:t>Bidirectional LSTMs with Attention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DAGFE3xXFAQ</dc:identifier>
  <dcterms:modified xsi:type="dcterms:W3CDTF">2011-08-01T06:04:30Z</dcterms:modified>
  <cp:revision>1</cp:revision>
  <dc:title>High Quality Protein Q8 Secondary Structure Prediction by Diverse Neural Network Architectures</dc:title>
</cp:coreProperties>
</file>